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4"/>
  </p:notesMasterIdLst>
  <p:sldIdLst>
    <p:sldId id="258" r:id="rId5"/>
    <p:sldId id="321" r:id="rId6"/>
    <p:sldId id="324" r:id="rId7"/>
    <p:sldId id="325" r:id="rId8"/>
    <p:sldId id="328" r:id="rId9"/>
    <p:sldId id="329" r:id="rId10"/>
    <p:sldId id="330" r:id="rId11"/>
    <p:sldId id="332" r:id="rId12"/>
    <p:sldId id="334" r:id="rId13"/>
    <p:sldId id="333" r:id="rId14"/>
    <p:sldId id="338" r:id="rId15"/>
    <p:sldId id="337" r:id="rId16"/>
    <p:sldId id="298" r:id="rId17"/>
    <p:sldId id="296" r:id="rId18"/>
    <p:sldId id="263" r:id="rId19"/>
    <p:sldId id="302" r:id="rId20"/>
    <p:sldId id="303" r:id="rId21"/>
    <p:sldId id="314" r:id="rId22"/>
    <p:sldId id="315" r:id="rId23"/>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Slide Options" id="{AF385C06-DEA6-6942-86F0-7FBC3008D928}">
          <p14:sldIdLst>
            <p14:sldId id="258"/>
          </p14:sldIdLst>
        </p14:section>
        <p14:section name="Link to Image Library Slide" id="{E9BB7698-E610-3E4E-B11A-21AEE4E0967F}">
          <p14:sldIdLst/>
        </p14:section>
        <p14:section name="Section Slides" id="{93AC002D-7957-6348-A1CC-AC73324A3B58}">
          <p14:sldIdLst/>
        </p14:section>
        <p14:section name="Content Slide Options" id="{EA2D4AF1-907E-8A46-A912-FC8197E8A0AF}">
          <p14:sldIdLst>
            <p14:sldId id="321"/>
            <p14:sldId id="324"/>
            <p14:sldId id="325"/>
            <p14:sldId id="328"/>
            <p14:sldId id="329"/>
            <p14:sldId id="330"/>
            <p14:sldId id="332"/>
            <p14:sldId id="334"/>
            <p14:sldId id="333"/>
            <p14:sldId id="338"/>
            <p14:sldId id="337"/>
          </p14:sldIdLst>
        </p14:section>
        <p14:section name="Graphs and Charts" id="{D284E915-595F-194D-8C78-54C3C04781C7}">
          <p14:sldIdLst/>
        </p14:section>
        <p14:section name="Process Graphics" id="{81A49CCE-5361-E442-A4FC-2FE6D21C224F}">
          <p14:sldIdLst/>
        </p14:section>
        <p14:section name="One Image Slide Options" id="{EE8D390F-2066-1942-9E64-4C13B3A2BF5E}">
          <p14:sldIdLst/>
        </p14:section>
        <p14:section name="Question Slide Options" id="{CBDE666F-ED4B-E442-AA45-2BF914D29A74}">
          <p14:sldIdLst>
            <p14:sldId id="298"/>
            <p14:sldId id="296"/>
          </p14:sldIdLst>
        </p14:section>
        <p14:section name="Thank You Slide Options" id="{6DA838AC-EC15-064F-9112-D2C8FE9B7A2C}">
          <p14:sldIdLst>
            <p14:sldId id="263"/>
            <p14:sldId id="302"/>
            <p14:sldId id="303"/>
            <p14:sldId id="314"/>
            <p14:sldId id="315"/>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D7D7D7"/>
    <a:srgbClr val="C9DDEA"/>
    <a:srgbClr val="2C5A7A"/>
    <a:srgbClr val="D836FE"/>
    <a:srgbClr val="F7F5F9"/>
    <a:srgbClr val="7CAFD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004" autoAdjust="0"/>
    <p:restoredTop sz="95915"/>
  </p:normalViewPr>
  <p:slideViewPr>
    <p:cSldViewPr snapToGrid="0" showGuides="1">
      <p:cViewPr varScale="1">
        <p:scale>
          <a:sx n="146" d="100"/>
          <a:sy n="146" d="100"/>
        </p:scale>
        <p:origin x="616" y="176"/>
      </p:cViewPr>
      <p:guideLst>
        <p:guide orient="horz" pos="1620"/>
        <p:guide pos="2880"/>
      </p:guideLst>
    </p:cSldViewPr>
  </p:slideViewPr>
  <p:outlineViewPr>
    <p:cViewPr>
      <p:scale>
        <a:sx n="33" d="100"/>
        <a:sy n="33" d="100"/>
      </p:scale>
      <p:origin x="0" y="-21760"/>
    </p:cViewPr>
  </p:outlineViewPr>
  <p:notesTextViewPr>
    <p:cViewPr>
      <p:scale>
        <a:sx n="1" d="1"/>
        <a:sy n="1" d="1"/>
      </p:scale>
      <p:origin x="0" y="0"/>
    </p:cViewPr>
  </p:notesTextViewPr>
  <p:sorterViewPr>
    <p:cViewPr>
      <p:scale>
        <a:sx n="63" d="100"/>
        <a:sy n="63" d="100"/>
      </p:scale>
      <p:origin x="0" y="-3216"/>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6221B76-8DF5-4F4B-A711-30453340E64C}" type="datetimeFigureOut">
              <a:rPr lang="en-US" smtClean="0"/>
              <a:t>7/11/23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15E4D11-23B8-436F-BAA3-0BFF86D71078}" type="slidenum">
              <a:rPr lang="en-US" smtClean="0"/>
              <a:t>‹#›</a:t>
            </a:fld>
            <a:endParaRPr lang="en-US"/>
          </a:p>
        </p:txBody>
      </p:sp>
    </p:spTree>
    <p:extLst>
      <p:ext uri="{BB962C8B-B14F-4D97-AF65-F5344CB8AC3E}">
        <p14:creationId xmlns:p14="http://schemas.microsoft.com/office/powerpoint/2010/main" val="866966640"/>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i="0" u="none" strike="noStrike" dirty="0">
                <a:solidFill>
                  <a:srgbClr val="000000"/>
                </a:solidFill>
                <a:effectLst/>
                <a:latin typeface="Calibri" panose="020F0502020204030204" pitchFamily="34" charset="0"/>
              </a:rPr>
              <a:t>MV Traffic,</a:t>
            </a:r>
            <a:r>
              <a:rPr lang="en-US" dirty="0"/>
              <a:t> </a:t>
            </a:r>
            <a:r>
              <a:rPr lang="en-US" sz="1800" b="0" i="0" u="none" strike="noStrike" dirty="0">
                <a:solidFill>
                  <a:srgbClr val="000000"/>
                </a:solidFill>
                <a:effectLst/>
                <a:latin typeface="Calibri" panose="020F0502020204030204" pitchFamily="34" charset="0"/>
              </a:rPr>
              <a:t>Poisoning,</a:t>
            </a:r>
            <a:r>
              <a:rPr lang="en-US" dirty="0"/>
              <a:t> </a:t>
            </a:r>
            <a:r>
              <a:rPr lang="en-US" sz="1800" b="0" i="0" u="none" strike="noStrike" dirty="0">
                <a:solidFill>
                  <a:srgbClr val="000000"/>
                </a:solidFill>
                <a:effectLst/>
                <a:latin typeface="Calibri" panose="020F0502020204030204" pitchFamily="34" charset="0"/>
              </a:rPr>
              <a:t>Drowning,</a:t>
            </a:r>
            <a:r>
              <a:rPr lang="en-US" dirty="0"/>
              <a:t> </a:t>
            </a:r>
            <a:r>
              <a:rPr lang="en-US" sz="1800" b="0" i="0" u="none" strike="noStrike" dirty="0">
                <a:solidFill>
                  <a:srgbClr val="000000"/>
                </a:solidFill>
                <a:effectLst/>
                <a:latin typeface="Calibri" panose="020F0502020204030204" pitchFamily="34" charset="0"/>
              </a:rPr>
              <a:t>Suffocation,</a:t>
            </a:r>
            <a:r>
              <a:rPr lang="en-US" dirty="0"/>
              <a:t> </a:t>
            </a:r>
            <a:r>
              <a:rPr lang="en-US" sz="1800" b="0" i="0" u="none" strike="noStrike" dirty="0">
                <a:solidFill>
                  <a:srgbClr val="000000"/>
                </a:solidFill>
                <a:effectLst/>
                <a:latin typeface="Calibri" panose="020F0502020204030204" pitchFamily="34" charset="0"/>
              </a:rPr>
              <a:t>Fire/burn,</a:t>
            </a:r>
            <a:r>
              <a:rPr lang="en-US" dirty="0"/>
              <a:t> </a:t>
            </a:r>
            <a:r>
              <a:rPr lang="en-US" sz="1800" b="0" i="0" u="none" strike="noStrike" dirty="0">
                <a:solidFill>
                  <a:srgbClr val="000000"/>
                </a:solidFill>
                <a:effectLst/>
                <a:latin typeface="Calibri" panose="020F0502020204030204" pitchFamily="34" charset="0"/>
              </a:rPr>
              <a:t>Other Land Transport,</a:t>
            </a:r>
            <a:r>
              <a:rPr lang="en-US" dirty="0"/>
              <a:t> </a:t>
            </a:r>
            <a:r>
              <a:rPr lang="en-US" sz="1800" b="0" i="0" u="none" strike="noStrike" dirty="0">
                <a:solidFill>
                  <a:srgbClr val="000000"/>
                </a:solidFill>
                <a:effectLst/>
                <a:latin typeface="Calibri" panose="020F0502020204030204" pitchFamily="34" charset="0"/>
              </a:rPr>
              <a:t>Firearm</a:t>
            </a:r>
            <a:r>
              <a:rPr lang="en-US" dirty="0"/>
              <a:t> </a:t>
            </a:r>
            <a:r>
              <a:rPr lang="en-US" sz="1800" b="0" i="0" u="none" strike="noStrike" dirty="0">
                <a:solidFill>
                  <a:srgbClr val="000000"/>
                </a:solidFill>
                <a:effectLst/>
                <a:latin typeface="Calibri" panose="020F0502020204030204" pitchFamily="34" charset="0"/>
              </a:rPr>
              <a:t>Pedestrian, Other</a:t>
            </a:r>
            <a:r>
              <a:rPr lang="en-US" dirty="0"/>
              <a:t> </a:t>
            </a:r>
            <a:r>
              <a:rPr lang="en-US" sz="1800" b="0" i="0" u="none" strike="noStrike" dirty="0">
                <a:solidFill>
                  <a:srgbClr val="000000"/>
                </a:solidFill>
                <a:effectLst/>
                <a:latin typeface="Calibri" panose="020F0502020204030204" pitchFamily="34" charset="0"/>
              </a:rPr>
              <a:t>Natural/ Environment</a:t>
            </a:r>
            <a:r>
              <a:rPr lang="en-US" dirty="0"/>
              <a:t> </a:t>
            </a:r>
            <a:r>
              <a:rPr lang="en-US" sz="1800" b="0" i="0" u="none" strike="noStrike" dirty="0">
                <a:solidFill>
                  <a:srgbClr val="000000"/>
                </a:solidFill>
                <a:effectLst/>
                <a:latin typeface="Calibri" panose="020F0502020204030204" pitchFamily="34" charset="0"/>
              </a:rPr>
              <a:t>Fall</a:t>
            </a:r>
            <a:r>
              <a:rPr lang="en-US" dirty="0"/>
              <a:t> </a:t>
            </a:r>
            <a:r>
              <a:rPr lang="en-US" sz="1800" b="0" i="0" u="none" strike="noStrike" dirty="0">
                <a:solidFill>
                  <a:srgbClr val="000000"/>
                </a:solidFill>
                <a:effectLst/>
                <a:latin typeface="Calibri" panose="020F0502020204030204" pitchFamily="34" charset="0"/>
              </a:rPr>
              <a:t>Struck by or Against</a:t>
            </a:r>
            <a:endParaRPr lang="en-US" dirty="0"/>
          </a:p>
        </p:txBody>
      </p:sp>
      <p:sp>
        <p:nvSpPr>
          <p:cNvPr id="4" name="Slide Number Placeholder 3"/>
          <p:cNvSpPr>
            <a:spLocks noGrp="1"/>
          </p:cNvSpPr>
          <p:nvPr>
            <p:ph type="sldNum" sz="quarter" idx="5"/>
          </p:nvPr>
        </p:nvSpPr>
        <p:spPr/>
        <p:txBody>
          <a:bodyPr/>
          <a:lstStyle/>
          <a:p>
            <a:fld id="{C15E4D11-23B8-436F-BAA3-0BFF86D71078}" type="slidenum">
              <a:rPr lang="en-US" smtClean="0"/>
              <a:t>18</a:t>
            </a:fld>
            <a:endParaRPr lang="en-US"/>
          </a:p>
        </p:txBody>
      </p:sp>
    </p:spTree>
    <p:extLst>
      <p:ext uri="{BB962C8B-B14F-4D97-AF65-F5344CB8AC3E}">
        <p14:creationId xmlns:p14="http://schemas.microsoft.com/office/powerpoint/2010/main" val="39694645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9600" b="1" i="0" dirty="0">
                <a:solidFill>
                  <a:srgbClr val="1A1A1A"/>
                </a:solidFill>
                <a:effectLst/>
                <a:latin typeface="ff-scala-sans-pro"/>
              </a:rPr>
              <a:t>Firearms are now the leading cause of death in children, on average 11 children a day die from firearm-related injuries, ONE THIRD of those deaths are the result of SUICIDE</a:t>
            </a:r>
            <a:endParaRPr lang="en-US" dirty="0"/>
          </a:p>
        </p:txBody>
      </p:sp>
      <p:sp>
        <p:nvSpPr>
          <p:cNvPr id="4" name="Slide Number Placeholder 3"/>
          <p:cNvSpPr>
            <a:spLocks noGrp="1"/>
          </p:cNvSpPr>
          <p:nvPr>
            <p:ph type="sldNum" sz="quarter" idx="5"/>
          </p:nvPr>
        </p:nvSpPr>
        <p:spPr/>
        <p:txBody>
          <a:bodyPr/>
          <a:lstStyle/>
          <a:p>
            <a:fld id="{C15E4D11-23B8-436F-BAA3-0BFF86D71078}" type="slidenum">
              <a:rPr lang="en-US" smtClean="0"/>
              <a:t>19</a:t>
            </a:fld>
            <a:endParaRPr lang="en-US"/>
          </a:p>
        </p:txBody>
      </p:sp>
    </p:spTree>
    <p:extLst>
      <p:ext uri="{BB962C8B-B14F-4D97-AF65-F5344CB8AC3E}">
        <p14:creationId xmlns:p14="http://schemas.microsoft.com/office/powerpoint/2010/main" val="26184271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sv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5.sv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sv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0.sv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1"/>
        </a:solidFill>
        <a:effectLst/>
      </p:bgPr>
    </p:bg>
    <p:spTree>
      <p:nvGrpSpPr>
        <p:cNvPr id="1" name=""/>
        <p:cNvGrpSpPr/>
        <p:nvPr/>
      </p:nvGrpSpPr>
      <p:grpSpPr>
        <a:xfrm>
          <a:off x="0" y="0"/>
          <a:ext cx="0" cy="0"/>
          <a:chOff x="0" y="0"/>
          <a:chExt cx="0" cy="0"/>
        </a:xfrm>
      </p:grpSpPr>
      <p:pic>
        <p:nvPicPr>
          <p:cNvPr id="7" name="Picture 6" descr="A picture containing shape&#10;&#10;Description automatically generated">
            <a:extLst>
              <a:ext uri="{FF2B5EF4-FFF2-40B4-BE49-F238E27FC236}">
                <a16:creationId xmlns:a16="http://schemas.microsoft.com/office/drawing/2014/main" id="{2BCBE01D-1C31-D3F1-6609-D20C5E298A2D}"/>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ctrTitle"/>
          </p:nvPr>
        </p:nvSpPr>
        <p:spPr>
          <a:xfrm>
            <a:off x="430212" y="1491239"/>
            <a:ext cx="4011159" cy="1241823"/>
          </a:xfrm>
        </p:spPr>
        <p:txBody>
          <a:bodyPr anchor="b"/>
          <a:lstStyle>
            <a:lvl1pPr algn="l">
              <a:lnSpc>
                <a:spcPct val="100000"/>
              </a:lnSpc>
              <a:defRPr sz="40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30212" y="2978009"/>
            <a:ext cx="3423941" cy="1482866"/>
          </a:xfrm>
        </p:spPr>
        <p:txBody>
          <a:bodyPr/>
          <a:lstStyle>
            <a:lvl1pPr marL="0" indent="0" algn="l">
              <a:spcBef>
                <a:spcPts val="0"/>
              </a:spcBef>
              <a:buNone/>
              <a:defRPr sz="18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1D9A6AEB-F8B9-4BD3-AEB8-1A520AB41D95}" type="datetime1">
              <a:rPr lang="en-US" smtClean="0"/>
              <a:t>7/11/23</a:t>
            </a:fld>
            <a:endParaRPr lang="en-US" dirty="0"/>
          </a:p>
        </p:txBody>
      </p:sp>
      <p:sp>
        <p:nvSpPr>
          <p:cNvPr id="5" name="Footer Placeholder 4"/>
          <p:cNvSpPr>
            <a:spLocks noGrp="1"/>
          </p:cNvSpPr>
          <p:nvPr>
            <p:ph type="ftr" sz="quarter" idx="11"/>
          </p:nvPr>
        </p:nvSpPr>
        <p:spPr>
          <a:xfrm>
            <a:off x="430212" y="4623512"/>
            <a:ext cx="3086100" cy="107722"/>
          </a:xfrm>
        </p:spPr>
        <p:txBody>
          <a:bodyPr/>
          <a:lstStyle>
            <a:lvl1pPr algn="l">
              <a:defRPr>
                <a:solidFill>
                  <a:schemeClr val="bg1"/>
                </a:solidFill>
              </a:defRPr>
            </a:lvl1pPr>
          </a:lstStyle>
          <a:p>
            <a:r>
              <a:rPr lang="en-US" dirty="0"/>
              <a:t>Confidential and property of Intermountain Health</a:t>
            </a:r>
          </a:p>
        </p:txBody>
      </p:sp>
      <p:pic>
        <p:nvPicPr>
          <p:cNvPr id="6" name="Graphic 5">
            <a:extLst>
              <a:ext uri="{FF2B5EF4-FFF2-40B4-BE49-F238E27FC236}">
                <a16:creationId xmlns:a16="http://schemas.microsoft.com/office/drawing/2014/main" id="{7A8443C5-19FC-007A-12E9-1ED63D98B4C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1005" y="412266"/>
            <a:ext cx="2039112" cy="625637"/>
          </a:xfrm>
          <a:prstGeom prst="rect">
            <a:avLst/>
          </a:prstGeom>
        </p:spPr>
      </p:pic>
    </p:spTree>
    <p:extLst>
      <p:ext uri="{BB962C8B-B14F-4D97-AF65-F5344CB8AC3E}">
        <p14:creationId xmlns:p14="http://schemas.microsoft.com/office/powerpoint/2010/main" val="2141339103"/>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1_Statement Slide with bar">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BBD2D21-C171-1A2B-AC3E-F6A951934E44}"/>
              </a:ext>
            </a:extLst>
          </p:cNvPr>
          <p:cNvSpPr>
            <a:spLocks noGrp="1"/>
          </p:cNvSpPr>
          <p:nvPr>
            <p:ph type="pic" sz="quarter" idx="13"/>
          </p:nvPr>
        </p:nvSpPr>
        <p:spPr>
          <a:xfrm>
            <a:off x="0" y="0"/>
            <a:ext cx="9144000" cy="5143500"/>
          </a:xfrm>
          <a:solidFill>
            <a:schemeClr val="bg2">
              <a:lumMod val="85000"/>
            </a:schemeClr>
          </a:solidFill>
        </p:spPr>
        <p:txBody>
          <a:bodyPr tIns="1188720"/>
          <a:lstStyle>
            <a:lvl1pPr marL="0" indent="0" algn="ctr">
              <a:buNone/>
              <a:defRPr/>
            </a:lvl1pPr>
          </a:lstStyle>
          <a:p>
            <a:r>
              <a:rPr lang="en-US"/>
              <a:t>Click icon to add picture</a:t>
            </a:r>
          </a:p>
        </p:txBody>
      </p:sp>
      <p:sp>
        <p:nvSpPr>
          <p:cNvPr id="4" name="Date Placeholder 3"/>
          <p:cNvSpPr>
            <a:spLocks noGrp="1"/>
          </p:cNvSpPr>
          <p:nvPr>
            <p:ph type="dt" sz="half" idx="10"/>
          </p:nvPr>
        </p:nvSpPr>
        <p:spPr/>
        <p:txBody>
          <a:bodyPr/>
          <a:lstStyle/>
          <a:p>
            <a:fld id="{8A457351-0F40-4FC4-9C1A-6F91DB0E9200}"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CC2D972D-DD97-49AD-6284-DE9DB332BAF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
        <p:nvSpPr>
          <p:cNvPr id="3" name="Title 1">
            <a:extLst>
              <a:ext uri="{FF2B5EF4-FFF2-40B4-BE49-F238E27FC236}">
                <a16:creationId xmlns:a16="http://schemas.microsoft.com/office/drawing/2014/main" id="{82A131D3-0540-078D-DF01-87FBF7750DB1}"/>
              </a:ext>
            </a:extLst>
          </p:cNvPr>
          <p:cNvSpPr>
            <a:spLocks noGrp="1"/>
          </p:cNvSpPr>
          <p:nvPr>
            <p:ph type="title"/>
          </p:nvPr>
        </p:nvSpPr>
        <p:spPr>
          <a:xfrm>
            <a:off x="430212" y="3621522"/>
            <a:ext cx="7891524" cy="730353"/>
          </a:xfrm>
        </p:spPr>
        <p:txBody>
          <a:bodyPr anchor="ctr" anchorCtr="0"/>
          <a:lstStyle>
            <a:lvl1pPr>
              <a:defRPr>
                <a:solidFill>
                  <a:schemeClr val="bg2"/>
                </a:solidFill>
              </a:defRPr>
            </a:lvl1pPr>
          </a:lstStyle>
          <a:p>
            <a:r>
              <a:rPr lang="en-US" dirty="0"/>
              <a:t>Click to edit Master title style</a:t>
            </a:r>
          </a:p>
        </p:txBody>
      </p:sp>
    </p:spTree>
    <p:extLst>
      <p:ext uri="{BB962C8B-B14F-4D97-AF65-F5344CB8AC3E}">
        <p14:creationId xmlns:p14="http://schemas.microsoft.com/office/powerpoint/2010/main" val="1738981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Left_Image Righ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099" y="393106"/>
            <a:ext cx="4039248" cy="730353"/>
          </a:xfrm>
        </p:spPr>
        <p:txBody>
          <a:bodyPr/>
          <a:lstStyle/>
          <a:p>
            <a:r>
              <a:rPr lang="en-US" dirty="0"/>
              <a:t>Click to edit Master title style</a:t>
            </a:r>
          </a:p>
        </p:txBody>
      </p:sp>
      <p:sp>
        <p:nvSpPr>
          <p:cNvPr id="5" name="Date Placeholder 4"/>
          <p:cNvSpPr>
            <a:spLocks noGrp="1"/>
          </p:cNvSpPr>
          <p:nvPr>
            <p:ph type="dt" sz="half" idx="10"/>
          </p:nvPr>
        </p:nvSpPr>
        <p:spPr/>
        <p:txBody>
          <a:bodyPr/>
          <a:lstStyle/>
          <a:p>
            <a:fld id="{655219FE-18E4-4A1C-BFEC-0099688B6B22}"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2" name="Text Placeholder 7">
            <a:extLst>
              <a:ext uri="{FF2B5EF4-FFF2-40B4-BE49-F238E27FC236}">
                <a16:creationId xmlns:a16="http://schemas.microsoft.com/office/drawing/2014/main" id="{E95D2886-2BFA-C21B-D72F-4ECA74442F74}"/>
              </a:ext>
            </a:extLst>
          </p:cNvPr>
          <p:cNvSpPr>
            <a:spLocks noGrp="1"/>
          </p:cNvSpPr>
          <p:nvPr>
            <p:ph type="body" sz="quarter" idx="14"/>
          </p:nvPr>
        </p:nvSpPr>
        <p:spPr>
          <a:xfrm>
            <a:off x="430213" y="1266937"/>
            <a:ext cx="4041648" cy="409278"/>
          </a:xfrm>
        </p:spPr>
        <p:txBody>
          <a:bodyPr/>
          <a:lstStyle>
            <a:lvl1pPr marL="0" indent="0">
              <a:buNone/>
              <a:defRPr sz="2000" b="1">
                <a:solidFill>
                  <a:schemeClr val="accent2"/>
                </a:solidFill>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1676215"/>
            <a:ext cx="4039249" cy="27846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4684713" y="390524"/>
            <a:ext cx="4040187" cy="4070351"/>
          </a:xfrm>
          <a:solidFill>
            <a:schemeClr val="bg2">
              <a:lumMod val="85000"/>
            </a:schemeClr>
          </a:solidFill>
        </p:spPr>
        <p:txBody>
          <a:bodyPr tIns="914400"/>
          <a:lstStyle>
            <a:lvl1pPr marL="0" indent="0" algn="ctr">
              <a:buNone/>
              <a:defRPr/>
            </a:lvl1pPr>
          </a:lstStyle>
          <a:p>
            <a:r>
              <a:rPr lang="en-US"/>
              <a:t>Click icon to add picture</a:t>
            </a:r>
          </a:p>
        </p:txBody>
      </p:sp>
    </p:spTree>
    <p:extLst>
      <p:ext uri="{BB962C8B-B14F-4D97-AF65-F5344CB8AC3E}">
        <p14:creationId xmlns:p14="http://schemas.microsoft.com/office/powerpoint/2010/main" val="10750952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 Left_Text Right">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422150" y="390524"/>
            <a:ext cx="4040187" cy="4070351"/>
          </a:xfrm>
          <a:solidFill>
            <a:schemeClr val="bg2">
              <a:lumMod val="85000"/>
            </a:schemeClr>
          </a:solidFill>
        </p:spPr>
        <p:txBody>
          <a:bodyPr tIns="914400"/>
          <a:lstStyle>
            <a:lvl1pPr marL="0" indent="0" algn="ctr">
              <a:buNone/>
              <a:defRPr/>
            </a:lvl1pPr>
          </a:lstStyle>
          <a:p>
            <a:r>
              <a:rPr lang="en-US"/>
              <a:t>Click icon to add picture</a:t>
            </a:r>
          </a:p>
        </p:txBody>
      </p:sp>
      <p:sp>
        <p:nvSpPr>
          <p:cNvPr id="2" name="Title 1"/>
          <p:cNvSpPr>
            <a:spLocks noGrp="1"/>
          </p:cNvSpPr>
          <p:nvPr>
            <p:ph type="title"/>
          </p:nvPr>
        </p:nvSpPr>
        <p:spPr>
          <a:xfrm>
            <a:off x="4685652" y="393106"/>
            <a:ext cx="4039248" cy="730353"/>
          </a:xfrm>
        </p:spPr>
        <p:txBody>
          <a:bodyPr/>
          <a:lstStyle/>
          <a:p>
            <a:r>
              <a:rPr lang="en-US"/>
              <a:t>Click to edit Master title style</a:t>
            </a:r>
            <a:endParaRPr lang="en-US" dirty="0"/>
          </a:p>
        </p:txBody>
      </p:sp>
      <p:sp>
        <p:nvSpPr>
          <p:cNvPr id="5" name="Date Placeholder 4"/>
          <p:cNvSpPr>
            <a:spLocks noGrp="1"/>
          </p:cNvSpPr>
          <p:nvPr>
            <p:ph type="dt" sz="half" idx="10"/>
          </p:nvPr>
        </p:nvSpPr>
        <p:spPr/>
        <p:txBody>
          <a:bodyPr/>
          <a:lstStyle/>
          <a:p>
            <a:fld id="{2582C923-32E2-44B0-A4C8-62BBA8331BCE}"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2" name="Text Placeholder 7">
            <a:extLst>
              <a:ext uri="{FF2B5EF4-FFF2-40B4-BE49-F238E27FC236}">
                <a16:creationId xmlns:a16="http://schemas.microsoft.com/office/drawing/2014/main" id="{E95D2886-2BFA-C21B-D72F-4ECA74442F74}"/>
              </a:ext>
            </a:extLst>
          </p:cNvPr>
          <p:cNvSpPr>
            <a:spLocks noGrp="1"/>
          </p:cNvSpPr>
          <p:nvPr>
            <p:ph type="body" sz="quarter" idx="14"/>
          </p:nvPr>
        </p:nvSpPr>
        <p:spPr>
          <a:xfrm>
            <a:off x="4685652" y="1266937"/>
            <a:ext cx="4041648" cy="409278"/>
          </a:xfrm>
        </p:spPr>
        <p:txBody>
          <a:bodyPr/>
          <a:lstStyle>
            <a:lvl1pPr marL="0" indent="0">
              <a:buNone/>
              <a:defRPr sz="2000" b="1">
                <a:solidFill>
                  <a:schemeClr val="accent2"/>
                </a:solidFill>
              </a:defRPr>
            </a:lvl1pPr>
          </a:lstStyle>
          <a:p>
            <a:pPr lvl="0"/>
            <a:r>
              <a:rPr lang="en-US" dirty="0"/>
              <a:t>Click to edit Master text styles</a:t>
            </a:r>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5651" y="1676215"/>
            <a:ext cx="4039249" cy="278465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59864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atement Left_Image Right">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F4C4E1E7-6F8F-4D04-B676-371F4D1EA4B3}"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3186038"/>
            <a:ext cx="3846515" cy="1274837"/>
          </a:xfrm>
        </p:spPr>
        <p:txBody>
          <a:bodyPr/>
          <a:lstStyle>
            <a:lvl1pPr marL="0" indent="0">
              <a:buNone/>
              <a:defRPr/>
            </a:lvl1pPr>
          </a:lstStyle>
          <a:p>
            <a:pPr lvl="0"/>
            <a:r>
              <a:rPr lang="en-US" dirty="0"/>
              <a:t>Click to edit Master text styles</a:t>
            </a:r>
          </a:p>
          <a:p>
            <a:pPr lvl="1"/>
            <a:r>
              <a:rPr lang="en-US" dirty="0"/>
              <a:t>Second level</a:t>
            </a:r>
          </a:p>
        </p:txBody>
      </p:sp>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4684713" y="390524"/>
            <a:ext cx="4040187" cy="4070351"/>
          </a:xfrm>
          <a:solidFill>
            <a:schemeClr val="bg2">
              <a:lumMod val="85000"/>
            </a:schemeClr>
          </a:solidFill>
        </p:spPr>
        <p:txBody>
          <a:bodyPr tIns="914400"/>
          <a:lstStyle>
            <a:lvl1pPr marL="0" indent="0" algn="ctr">
              <a:buNone/>
              <a:defRPr/>
            </a:lvl1pPr>
          </a:lstStyle>
          <a:p>
            <a:r>
              <a:rPr lang="en-US"/>
              <a:t>Click icon to add picture</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2142471"/>
          </a:xfrm>
        </p:spPr>
        <p:txBody>
          <a:bodyPr anchor="t" anchorCtr="0"/>
          <a:lstStyle>
            <a:lvl1pPr>
              <a:lnSpc>
                <a:spcPct val="100000"/>
              </a:lnSpc>
              <a:defRPr sz="3200">
                <a:solidFill>
                  <a:schemeClr val="tx1"/>
                </a:solidFill>
              </a:defRPr>
            </a:lvl1pPr>
          </a:lstStyle>
          <a:p>
            <a:r>
              <a:rPr lang="en-US"/>
              <a:t>Click to edit Master title style</a:t>
            </a:r>
            <a:endParaRPr lang="en-US" dirty="0"/>
          </a:p>
        </p:txBody>
      </p:sp>
    </p:spTree>
    <p:extLst>
      <p:ext uri="{BB962C8B-B14F-4D97-AF65-F5344CB8AC3E}">
        <p14:creationId xmlns:p14="http://schemas.microsoft.com/office/powerpoint/2010/main" val="24393863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atement Left_Wide Image Right">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08C5CF9F-B89F-4C65-B802-C0A8FFE200EB}"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2105248"/>
            <a:ext cx="2543840" cy="2355628"/>
          </a:xfrm>
        </p:spPr>
        <p:txBody>
          <a:bodyPr/>
          <a:lstStyle>
            <a:lvl1pPr marL="0" indent="0">
              <a:lnSpc>
                <a:spcPct val="105000"/>
              </a:lnSpc>
              <a:buNone/>
              <a:defRPr/>
            </a:lvl1pPr>
            <a:lvl2pPr marL="0" indent="0">
              <a:buNone/>
              <a:defRPr sz="1600" u="sng">
                <a:solidFill>
                  <a:schemeClr val="tx1"/>
                </a:solidFill>
              </a:defRPr>
            </a:lvl2pPr>
          </a:lstStyle>
          <a:p>
            <a:pPr lvl="0"/>
            <a:r>
              <a:rPr lang="en-US" dirty="0"/>
              <a:t>Click to edit Master text styles</a:t>
            </a:r>
          </a:p>
          <a:p>
            <a:pPr lvl="1"/>
            <a:r>
              <a:rPr lang="en-US" dirty="0"/>
              <a:t>Second level</a:t>
            </a:r>
          </a:p>
        </p:txBody>
      </p:sp>
      <p:sp>
        <p:nvSpPr>
          <p:cNvPr id="9" name="Picture Placeholder 8">
            <a:extLst>
              <a:ext uri="{FF2B5EF4-FFF2-40B4-BE49-F238E27FC236}">
                <a16:creationId xmlns:a16="http://schemas.microsoft.com/office/drawing/2014/main" id="{15C2CF63-0F81-6216-7BFD-B0FB6E3D6918}"/>
              </a:ext>
            </a:extLst>
          </p:cNvPr>
          <p:cNvSpPr>
            <a:spLocks noGrp="1"/>
          </p:cNvSpPr>
          <p:nvPr>
            <p:ph type="pic" sz="quarter" idx="16"/>
          </p:nvPr>
        </p:nvSpPr>
        <p:spPr>
          <a:xfrm>
            <a:off x="3260651" y="390524"/>
            <a:ext cx="5464249" cy="4070351"/>
          </a:xfrm>
          <a:solidFill>
            <a:schemeClr val="bg2">
              <a:lumMod val="85000"/>
            </a:schemeClr>
          </a:solidFill>
        </p:spPr>
        <p:txBody>
          <a:bodyPr tIns="914400"/>
          <a:lstStyle>
            <a:lvl1pPr marL="0" indent="0" algn="ctr">
              <a:buNone/>
              <a:defRPr/>
            </a:lvl1pPr>
          </a:lstStyle>
          <a:p>
            <a:r>
              <a:rPr lang="en-US"/>
              <a:t>Click icon to add picture</a:t>
            </a:r>
          </a:p>
        </p:txBody>
      </p:sp>
      <p:sp>
        <p:nvSpPr>
          <p:cNvPr id="2" name="Title 1">
            <a:extLst>
              <a:ext uri="{FF2B5EF4-FFF2-40B4-BE49-F238E27FC236}">
                <a16:creationId xmlns:a16="http://schemas.microsoft.com/office/drawing/2014/main" id="{80170041-B313-4490-3EEE-D2CBF164833B}"/>
              </a:ext>
            </a:extLst>
          </p:cNvPr>
          <p:cNvSpPr>
            <a:spLocks noGrp="1"/>
          </p:cNvSpPr>
          <p:nvPr>
            <p:ph type="title"/>
          </p:nvPr>
        </p:nvSpPr>
        <p:spPr>
          <a:xfrm>
            <a:off x="419099" y="733235"/>
            <a:ext cx="2743200" cy="1201369"/>
          </a:xfrm>
        </p:spPr>
        <p:txBody>
          <a:bodyPr anchor="t" anchorCtr="0"/>
          <a:lstStyle/>
          <a:p>
            <a:r>
              <a:rPr lang="en-US"/>
              <a:t>Click to edit Master title style</a:t>
            </a:r>
            <a:endParaRPr lang="en-US" dirty="0"/>
          </a:p>
        </p:txBody>
      </p:sp>
    </p:spTree>
    <p:extLst>
      <p:ext uri="{BB962C8B-B14F-4D97-AF65-F5344CB8AC3E}">
        <p14:creationId xmlns:p14="http://schemas.microsoft.com/office/powerpoint/2010/main" val="12541823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Statement Dark Blue">
    <p:bg>
      <p:bgPr>
        <a:solidFill>
          <a:schemeClr val="tx1"/>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AAE9543-01FF-47BB-A619-E338B95587C5}" type="datetime1">
              <a:rPr lang="en-US" smtClean="0"/>
              <a:t>7/11/23</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4714" y="833007"/>
            <a:ext cx="3732894" cy="1858918"/>
          </a:xfrm>
        </p:spPr>
        <p:txBody>
          <a:bodyPr/>
          <a:lstStyle>
            <a:lvl1pPr marL="0" indent="0">
              <a:buNone/>
              <a:defRPr sz="2000">
                <a:solidFill>
                  <a:schemeClr val="bg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3704782"/>
          </a:xfrm>
        </p:spPr>
        <p:txBody>
          <a:bodyPr anchor="t" anchorCtr="0"/>
          <a:lstStyle>
            <a:lvl1pPr>
              <a:lnSpc>
                <a:spcPct val="100000"/>
              </a:lnSpc>
              <a:defRPr sz="3600">
                <a:solidFill>
                  <a:schemeClr val="bg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E6A8D3EB-862E-E22E-AC93-F40870BF9D4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5975930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Statement Coral">
    <p:bg>
      <p:bgPr>
        <a:solidFill>
          <a:schemeClr val="accent5"/>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82E88B2C-E4A3-4EE4-8F26-765225E82E8F}" type="datetime1">
              <a:rPr lang="en-US" smtClean="0"/>
              <a:t>7/11/23</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4714" y="833007"/>
            <a:ext cx="3732894" cy="1858918"/>
          </a:xfrm>
        </p:spPr>
        <p:txBody>
          <a:bodyPr/>
          <a:lstStyle>
            <a:lvl1pPr marL="0" indent="0">
              <a:buNone/>
              <a:defRPr sz="2000">
                <a:solidFill>
                  <a:schemeClr val="accent1"/>
                </a:solidFill>
              </a:defRPr>
            </a:lvl1pPr>
            <a:lvl2pPr>
              <a:defRPr>
                <a:solidFill>
                  <a:schemeClr val="bg1"/>
                </a:solidFill>
              </a:defRPr>
            </a:lvl2pPr>
          </a:lstStyle>
          <a:p>
            <a:pPr lvl="0"/>
            <a:r>
              <a:rPr lang="en-US" dirty="0"/>
              <a:t>Click to edit Master text styles</a:t>
            </a:r>
          </a:p>
          <a:p>
            <a:pPr lvl="1"/>
            <a:r>
              <a:rPr lang="en-US" dirty="0"/>
              <a:t>Second level</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3704782"/>
          </a:xfrm>
        </p:spPr>
        <p:txBody>
          <a:bodyPr anchor="t" anchorCtr="0"/>
          <a:lstStyle>
            <a:lvl1pPr>
              <a:lnSpc>
                <a:spcPct val="100000"/>
              </a:lnSpc>
              <a:defRPr sz="3600">
                <a:solidFill>
                  <a:schemeClr val="bg1"/>
                </a:solidFill>
              </a:defRPr>
            </a:lvl1pPr>
          </a:lstStyle>
          <a:p>
            <a:r>
              <a:rPr lang="en-US"/>
              <a:t>Click to edit Master title style</a:t>
            </a:r>
            <a:endParaRPr lang="en-US" dirty="0"/>
          </a:p>
        </p:txBody>
      </p:sp>
      <p:pic>
        <p:nvPicPr>
          <p:cNvPr id="2" name="Graphic 1">
            <a:extLst>
              <a:ext uri="{FF2B5EF4-FFF2-40B4-BE49-F238E27FC236}">
                <a16:creationId xmlns:a16="http://schemas.microsoft.com/office/drawing/2014/main" id="{EE10EC70-83EA-3983-DD32-80D886B22BBE}"/>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87881649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Statement Soft Blue">
    <p:bg>
      <p:bgPr>
        <a:solidFill>
          <a:schemeClr val="accent4"/>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48E2B626-85A1-46C7-8B81-C7967E17A57B}" type="datetime1">
              <a:rPr lang="en-US" smtClean="0"/>
              <a:t>7/11/23</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684714" y="833007"/>
            <a:ext cx="3732894" cy="1858918"/>
          </a:xfrm>
        </p:spPr>
        <p:txBody>
          <a:bodyPr/>
          <a:lstStyle>
            <a:lvl1pPr marL="0" indent="0">
              <a:buNone/>
              <a:defRPr sz="2000">
                <a:solidFill>
                  <a:schemeClr val="tx1"/>
                </a:solidFill>
              </a:defRPr>
            </a:lvl1pPr>
            <a:lvl2pPr>
              <a:defRPr>
                <a:solidFill>
                  <a:schemeClr val="tx1"/>
                </a:solidFill>
              </a:defRPr>
            </a:lvl2pPr>
          </a:lstStyle>
          <a:p>
            <a:pPr lvl="0"/>
            <a:r>
              <a:rPr lang="en-US" dirty="0"/>
              <a:t>Click to edit Master text styles</a:t>
            </a:r>
          </a:p>
          <a:p>
            <a:pPr lvl="1"/>
            <a:r>
              <a:rPr lang="en-US" dirty="0"/>
              <a:t>Second level</a:t>
            </a:r>
          </a:p>
        </p:txBody>
      </p:sp>
      <p:sp>
        <p:nvSpPr>
          <p:cNvPr id="8" name="Title 1">
            <a:extLst>
              <a:ext uri="{FF2B5EF4-FFF2-40B4-BE49-F238E27FC236}">
                <a16:creationId xmlns:a16="http://schemas.microsoft.com/office/drawing/2014/main" id="{B328F577-4841-9649-336F-3AB9DFB7BDEA}"/>
              </a:ext>
            </a:extLst>
          </p:cNvPr>
          <p:cNvSpPr>
            <a:spLocks noGrp="1"/>
          </p:cNvSpPr>
          <p:nvPr>
            <p:ph type="title"/>
          </p:nvPr>
        </p:nvSpPr>
        <p:spPr>
          <a:xfrm>
            <a:off x="419100" y="756093"/>
            <a:ext cx="3846513" cy="3704782"/>
          </a:xfrm>
        </p:spPr>
        <p:txBody>
          <a:bodyPr anchor="t" anchorCtr="0"/>
          <a:lstStyle>
            <a:lvl1pPr>
              <a:lnSpc>
                <a:spcPct val="100000"/>
              </a:lnSpc>
              <a:defRPr sz="3600">
                <a:solidFill>
                  <a:schemeClr val="tx1"/>
                </a:solidFill>
              </a:defRPr>
            </a:lvl1pPr>
          </a:lstStyle>
          <a:p>
            <a:r>
              <a:rPr lang="en-US"/>
              <a:t>Click to edit Master title style</a:t>
            </a:r>
            <a:endParaRPr lang="en-US" dirty="0"/>
          </a:p>
        </p:txBody>
      </p:sp>
      <p:pic>
        <p:nvPicPr>
          <p:cNvPr id="3" name="Graphic 2">
            <a:extLst>
              <a:ext uri="{FF2B5EF4-FFF2-40B4-BE49-F238E27FC236}">
                <a16:creationId xmlns:a16="http://schemas.microsoft.com/office/drawing/2014/main" id="{EE74F8B2-35DE-AE29-2AE1-213F9E30666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415715434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_Title and Content full width">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Content Placeholder 2"/>
          <p:cNvSpPr>
            <a:spLocks noGrp="1"/>
          </p:cNvSpPr>
          <p:nvPr>
            <p:ph idx="1"/>
          </p:nvPr>
        </p:nvSpPr>
        <p:spPr>
          <a:xfrm>
            <a:off x="420651" y="1676879"/>
            <a:ext cx="831536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9C63806C-BDFC-4B82-89D9-BAFE8F1220DF}" type="datetime1">
              <a:rPr lang="en-US" smtClean="0"/>
              <a:t>7/11/23</a:t>
            </a:fld>
            <a:endParaRPr lang="en-US"/>
          </a:p>
        </p:txBody>
      </p:sp>
      <p:sp>
        <p:nvSpPr>
          <p:cNvPr id="5" name="Footer Placeholder 4"/>
          <p:cNvSpPr>
            <a:spLocks noGrp="1"/>
          </p:cNvSpPr>
          <p:nvPr>
            <p:ph type="ftr" sz="quarter" idx="11"/>
          </p:nvPr>
        </p:nvSpPr>
        <p:spPr/>
        <p:txBody>
          <a:bodyPr/>
          <a:lstStyle/>
          <a:p>
            <a:r>
              <a:rPr lang="en-US"/>
              <a:t>Confidential and property of Intermountain Health</a:t>
            </a:r>
          </a:p>
        </p:txBody>
      </p:sp>
      <p:sp>
        <p:nvSpPr>
          <p:cNvPr id="6" name="Slide Number Placeholder 5"/>
          <p:cNvSpPr>
            <a:spLocks noGrp="1"/>
          </p:cNvSpPr>
          <p:nvPr>
            <p:ph type="sldNum" sz="quarter" idx="12"/>
          </p:nvPr>
        </p:nvSpPr>
        <p:spPr/>
        <p:txBody>
          <a:bodyPr/>
          <a:lstStyle/>
          <a:p>
            <a:fld id="{57EAB85A-CEDA-4147-BFEE-FE6E6956DCC7}" type="slidenum">
              <a:rPr lang="en-US" smtClean="0"/>
              <a:t>‹#›</a:t>
            </a:fld>
            <a:endParaRPr lang="en-US"/>
          </a:p>
        </p:txBody>
      </p:sp>
      <p:sp>
        <p:nvSpPr>
          <p:cNvPr id="8" name="Text Placeholder 7">
            <a:extLst>
              <a:ext uri="{FF2B5EF4-FFF2-40B4-BE49-F238E27FC236}">
                <a16:creationId xmlns:a16="http://schemas.microsoft.com/office/drawing/2014/main" id="{CD58A102-113C-AD29-0E56-CB6BA465845D}"/>
              </a:ext>
            </a:extLst>
          </p:cNvPr>
          <p:cNvSpPr>
            <a:spLocks noGrp="1"/>
          </p:cNvSpPr>
          <p:nvPr>
            <p:ph type="body" sz="quarter" idx="13"/>
          </p:nvPr>
        </p:nvSpPr>
        <p:spPr>
          <a:xfrm>
            <a:off x="430213" y="1266937"/>
            <a:ext cx="8305800" cy="409942"/>
          </a:xfrm>
        </p:spPr>
        <p:txBody>
          <a:bodyPr/>
          <a:lstStyle>
            <a:lvl1pPr marL="0" indent="0">
              <a:buNone/>
              <a:defRPr sz="2000" b="1">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1382047648"/>
      </p:ext>
    </p:extLst>
  </p:cSld>
  <p:clrMapOvr>
    <a:overrideClrMapping bg1="lt1" tx1="dk1" bg2="lt2" tx2="dk2" accent1="accent1" accent2="accent2" accent3="accent3" accent4="accent4" accent5="accent5" accent6="accent6" hlink="hlink" folHlink="folHlink"/>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B2D7-A7C5-E04B-559B-CD89EFC1C2F6}"/>
              </a:ext>
            </a:extLst>
          </p:cNvPr>
          <p:cNvSpPr>
            <a:spLocks noGrp="1"/>
          </p:cNvSpPr>
          <p:nvPr>
            <p:ph type="title"/>
          </p:nvPr>
        </p:nvSpPr>
        <p:spPr>
          <a:xfrm>
            <a:off x="419098" y="393106"/>
            <a:ext cx="8305801" cy="730353"/>
          </a:xfrm>
        </p:spPr>
        <p:txBody>
          <a:bodyPr anchor="t" anchorCtr="0"/>
          <a:lstStyle/>
          <a:p>
            <a:r>
              <a:rPr lang="en-US" dirty="0"/>
              <a:t>Click to edit Master title style</a:t>
            </a:r>
          </a:p>
        </p:txBody>
      </p:sp>
      <p:sp>
        <p:nvSpPr>
          <p:cNvPr id="5" name="Date Placeholder 4">
            <a:extLst>
              <a:ext uri="{FF2B5EF4-FFF2-40B4-BE49-F238E27FC236}">
                <a16:creationId xmlns:a16="http://schemas.microsoft.com/office/drawing/2014/main" id="{139C2D18-6293-B1CC-9520-5D129ECF51B6}"/>
              </a:ext>
            </a:extLst>
          </p:cNvPr>
          <p:cNvSpPr>
            <a:spLocks noGrp="1"/>
          </p:cNvSpPr>
          <p:nvPr>
            <p:ph type="dt" sz="half" idx="10"/>
          </p:nvPr>
        </p:nvSpPr>
        <p:spPr/>
        <p:txBody>
          <a:bodyPr/>
          <a:lstStyle/>
          <a:p>
            <a:fld id="{D54213ED-621C-9340-9F9B-5608CDF45D57}" type="datetimeFigureOut">
              <a:rPr lang="en-US" smtClean="0"/>
              <a:t>7/11/23</a:t>
            </a:fld>
            <a:endParaRPr lang="en-US"/>
          </a:p>
        </p:txBody>
      </p:sp>
      <p:sp>
        <p:nvSpPr>
          <p:cNvPr id="6" name="Footer Placeholder 5">
            <a:extLst>
              <a:ext uri="{FF2B5EF4-FFF2-40B4-BE49-F238E27FC236}">
                <a16:creationId xmlns:a16="http://schemas.microsoft.com/office/drawing/2014/main" id="{5F0085BA-A8E8-AD04-F15B-4C73A723208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1B2DAA-362B-4AE3-646B-5445FB140388}"/>
              </a:ext>
            </a:extLst>
          </p:cNvPr>
          <p:cNvSpPr>
            <a:spLocks noGrp="1"/>
          </p:cNvSpPr>
          <p:nvPr>
            <p:ph type="sldNum" sz="quarter" idx="12"/>
          </p:nvPr>
        </p:nvSpPr>
        <p:spPr/>
        <p:txBody>
          <a:bodyPr/>
          <a:lstStyle/>
          <a:p>
            <a:fld id="{47221EB0-3884-1740-932B-2A996EE588FA}" type="slidenum">
              <a:rPr lang="en-US" smtClean="0"/>
              <a:t>‹#›</a:t>
            </a:fld>
            <a:endParaRPr lang="en-US"/>
          </a:p>
        </p:txBody>
      </p:sp>
      <p:sp>
        <p:nvSpPr>
          <p:cNvPr id="8" name="Text Placeholder 7">
            <a:extLst>
              <a:ext uri="{FF2B5EF4-FFF2-40B4-BE49-F238E27FC236}">
                <a16:creationId xmlns:a16="http://schemas.microsoft.com/office/drawing/2014/main" id="{09101A72-F511-75EC-76D5-2E936D99EC0F}"/>
              </a:ext>
            </a:extLst>
          </p:cNvPr>
          <p:cNvSpPr>
            <a:spLocks noGrp="1"/>
          </p:cNvSpPr>
          <p:nvPr>
            <p:ph type="body" sz="quarter" idx="14"/>
          </p:nvPr>
        </p:nvSpPr>
        <p:spPr>
          <a:xfrm>
            <a:off x="430213" y="1266937"/>
            <a:ext cx="5486400" cy="409942"/>
          </a:xfrm>
        </p:spPr>
        <p:txBody>
          <a:bodyPr/>
          <a:lstStyle>
            <a:lvl1pPr marL="0" indent="0">
              <a:buNone/>
              <a:defRPr sz="2000" b="1">
                <a:solidFill>
                  <a:schemeClr val="accent2"/>
                </a:solidFill>
              </a:defRPr>
            </a:lvl1pPr>
          </a:lstStyle>
          <a:p>
            <a:pPr lvl="0"/>
            <a:r>
              <a:rPr lang="en-US" dirty="0"/>
              <a:t>Click to edit Master text styles</a:t>
            </a:r>
          </a:p>
        </p:txBody>
      </p:sp>
      <p:sp>
        <p:nvSpPr>
          <p:cNvPr id="9" name="Content Placeholder 2">
            <a:extLst>
              <a:ext uri="{FF2B5EF4-FFF2-40B4-BE49-F238E27FC236}">
                <a16:creationId xmlns:a16="http://schemas.microsoft.com/office/drawing/2014/main" id="{0360B904-C450-B2E9-A6CE-57A860B5359F}"/>
              </a:ext>
            </a:extLst>
          </p:cNvPr>
          <p:cNvSpPr>
            <a:spLocks noGrp="1"/>
          </p:cNvSpPr>
          <p:nvPr>
            <p:ph idx="1"/>
          </p:nvPr>
        </p:nvSpPr>
        <p:spPr>
          <a:xfrm>
            <a:off x="420650" y="1676879"/>
            <a:ext cx="4051501"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0" name="Content Placeholder 2">
            <a:extLst>
              <a:ext uri="{FF2B5EF4-FFF2-40B4-BE49-F238E27FC236}">
                <a16:creationId xmlns:a16="http://schemas.microsoft.com/office/drawing/2014/main" id="{A5F8D2A5-E174-5E97-4E01-7E5DC474CC5C}"/>
              </a:ext>
            </a:extLst>
          </p:cNvPr>
          <p:cNvSpPr>
            <a:spLocks noGrp="1"/>
          </p:cNvSpPr>
          <p:nvPr>
            <p:ph idx="15"/>
          </p:nvPr>
        </p:nvSpPr>
        <p:spPr>
          <a:xfrm>
            <a:off x="4678652" y="1676879"/>
            <a:ext cx="4051501"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532712952"/>
      </p:ext>
    </p:extLst>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Slide 2">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430212" y="1491239"/>
            <a:ext cx="4080828" cy="1241823"/>
          </a:xfrm>
        </p:spPr>
        <p:txBody>
          <a:bodyPr anchor="b"/>
          <a:lstStyle>
            <a:lvl1pPr algn="l">
              <a:lnSpc>
                <a:spcPct val="100000"/>
              </a:lnSpc>
              <a:defRPr sz="4000">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430212" y="2978009"/>
            <a:ext cx="3423941" cy="1482866"/>
          </a:xfrm>
        </p:spPr>
        <p:txBody>
          <a:bodyPr/>
          <a:lstStyle>
            <a:lvl1pPr marL="0" indent="0" algn="l">
              <a:spcBef>
                <a:spcPts val="0"/>
              </a:spcBef>
              <a:buNone/>
              <a:defRPr sz="1800">
                <a:solidFill>
                  <a:schemeClr val="tx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p>
            <a:fld id="{51D3D740-8A01-4814-8EC4-F2E6661F4CD4}" type="datetime1">
              <a:rPr lang="en-US" smtClean="0"/>
              <a:t>7/11/23</a:t>
            </a:fld>
            <a:endParaRPr lang="en-US"/>
          </a:p>
        </p:txBody>
      </p:sp>
      <p:sp>
        <p:nvSpPr>
          <p:cNvPr id="5" name="Footer Placeholder 4"/>
          <p:cNvSpPr>
            <a:spLocks noGrp="1"/>
          </p:cNvSpPr>
          <p:nvPr>
            <p:ph type="ftr" sz="quarter" idx="11"/>
          </p:nvPr>
        </p:nvSpPr>
        <p:spPr>
          <a:xfrm>
            <a:off x="430212" y="4623512"/>
            <a:ext cx="3086100" cy="107722"/>
          </a:xfrm>
        </p:spPr>
        <p:txBody>
          <a:bodyPr/>
          <a:lstStyle>
            <a:lvl1pPr algn="l">
              <a:defRPr>
                <a:solidFill>
                  <a:schemeClr val="tx1"/>
                </a:solidFill>
              </a:defRPr>
            </a:lvl1pPr>
          </a:lstStyle>
          <a:p>
            <a:r>
              <a:rPr lang="en-US"/>
              <a:t>Confidential and property of Intermountain Health</a:t>
            </a:r>
          </a:p>
        </p:txBody>
      </p:sp>
      <p:pic>
        <p:nvPicPr>
          <p:cNvPr id="7" name="Graphic 6">
            <a:extLst>
              <a:ext uri="{FF2B5EF4-FFF2-40B4-BE49-F238E27FC236}">
                <a16:creationId xmlns:a16="http://schemas.microsoft.com/office/drawing/2014/main" id="{2F53AF4F-663D-3E6B-9C33-500A3D70C1BB}"/>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05" y="412266"/>
            <a:ext cx="2039113" cy="625637"/>
          </a:xfrm>
          <a:prstGeom prst="rect">
            <a:avLst/>
          </a:prstGeom>
        </p:spPr>
      </p:pic>
      <p:pic>
        <p:nvPicPr>
          <p:cNvPr id="8" name="Graphic 7">
            <a:extLst>
              <a:ext uri="{FF2B5EF4-FFF2-40B4-BE49-F238E27FC236}">
                <a16:creationId xmlns:a16="http://schemas.microsoft.com/office/drawing/2014/main" id="{BAC73912-DC9A-CB1C-D67F-4EE2696EF770}"/>
              </a:ext>
            </a:extLst>
          </p:cNvPr>
          <p:cNvPicPr>
            <a:picLocks noChangeAspect="1"/>
          </p:cNvPicPr>
          <p:nvPr userDrawn="1"/>
        </p:nvPicPr>
        <p:blipFill rotWithShape="1">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rcRect l="32105" t="1827" r="16730" b="69430"/>
          <a:stretch/>
        </p:blipFill>
        <p:spPr>
          <a:xfrm>
            <a:off x="3370261" y="75495"/>
            <a:ext cx="6203951" cy="5287110"/>
          </a:xfrm>
          <a:prstGeom prst="rect">
            <a:avLst/>
          </a:prstGeom>
        </p:spPr>
      </p:pic>
    </p:spTree>
    <p:extLst>
      <p:ext uri="{BB962C8B-B14F-4D97-AF65-F5344CB8AC3E}">
        <p14:creationId xmlns:p14="http://schemas.microsoft.com/office/powerpoint/2010/main" val="2168889941"/>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hree Content">
    <p:bg>
      <p:bgPr>
        <a:solidFill>
          <a:schemeClr val="bg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16B2D7-A7C5-E04B-559B-CD89EFC1C2F6}"/>
              </a:ext>
            </a:extLst>
          </p:cNvPr>
          <p:cNvSpPr>
            <a:spLocks noGrp="1"/>
          </p:cNvSpPr>
          <p:nvPr>
            <p:ph type="title"/>
          </p:nvPr>
        </p:nvSpPr>
        <p:spPr>
          <a:xfrm>
            <a:off x="419098" y="393106"/>
            <a:ext cx="8305801" cy="730353"/>
          </a:xfrm>
        </p:spPr>
        <p:txBody>
          <a:bodyPr anchor="t" anchorCtr="0"/>
          <a:lstStyle/>
          <a:p>
            <a:r>
              <a:rPr lang="en-US" dirty="0"/>
              <a:t>Click to edit Master title style</a:t>
            </a:r>
          </a:p>
        </p:txBody>
      </p:sp>
      <p:sp>
        <p:nvSpPr>
          <p:cNvPr id="5" name="Date Placeholder 4">
            <a:extLst>
              <a:ext uri="{FF2B5EF4-FFF2-40B4-BE49-F238E27FC236}">
                <a16:creationId xmlns:a16="http://schemas.microsoft.com/office/drawing/2014/main" id="{139C2D18-6293-B1CC-9520-5D129ECF51B6}"/>
              </a:ext>
            </a:extLst>
          </p:cNvPr>
          <p:cNvSpPr>
            <a:spLocks noGrp="1"/>
          </p:cNvSpPr>
          <p:nvPr>
            <p:ph type="dt" sz="half" idx="10"/>
          </p:nvPr>
        </p:nvSpPr>
        <p:spPr/>
        <p:txBody>
          <a:bodyPr/>
          <a:lstStyle/>
          <a:p>
            <a:fld id="{D54213ED-621C-9340-9F9B-5608CDF45D57}" type="datetimeFigureOut">
              <a:rPr lang="en-US" smtClean="0"/>
              <a:t>7/11/23</a:t>
            </a:fld>
            <a:endParaRPr lang="en-US" dirty="0"/>
          </a:p>
        </p:txBody>
      </p:sp>
      <p:sp>
        <p:nvSpPr>
          <p:cNvPr id="6" name="Footer Placeholder 5">
            <a:extLst>
              <a:ext uri="{FF2B5EF4-FFF2-40B4-BE49-F238E27FC236}">
                <a16:creationId xmlns:a16="http://schemas.microsoft.com/office/drawing/2014/main" id="{5F0085BA-A8E8-AD04-F15B-4C73A723208B}"/>
              </a:ext>
            </a:extLst>
          </p:cNvPr>
          <p:cNvSpPr>
            <a:spLocks noGrp="1"/>
          </p:cNvSpPr>
          <p:nvPr>
            <p:ph type="ftr" sz="quarter" idx="11"/>
          </p:nvPr>
        </p:nvSpPr>
        <p:spPr/>
        <p:txBody>
          <a:bodyPr/>
          <a:lstStyle/>
          <a:p>
            <a:r>
              <a:rPr lang="en-US" dirty="0"/>
              <a:t>Confidential and property of Intermountain Health</a:t>
            </a:r>
          </a:p>
        </p:txBody>
      </p:sp>
      <p:sp>
        <p:nvSpPr>
          <p:cNvPr id="7" name="Slide Number Placeholder 6">
            <a:extLst>
              <a:ext uri="{FF2B5EF4-FFF2-40B4-BE49-F238E27FC236}">
                <a16:creationId xmlns:a16="http://schemas.microsoft.com/office/drawing/2014/main" id="{071B2DAA-362B-4AE3-646B-5445FB140388}"/>
              </a:ext>
            </a:extLst>
          </p:cNvPr>
          <p:cNvSpPr>
            <a:spLocks noGrp="1"/>
          </p:cNvSpPr>
          <p:nvPr>
            <p:ph type="sldNum" sz="quarter" idx="12"/>
          </p:nvPr>
        </p:nvSpPr>
        <p:spPr/>
        <p:txBody>
          <a:bodyPr/>
          <a:lstStyle/>
          <a:p>
            <a:fld id="{47221EB0-3884-1740-932B-2A996EE588FA}" type="slidenum">
              <a:rPr lang="en-US" smtClean="0"/>
              <a:t>‹#›</a:t>
            </a:fld>
            <a:endParaRPr lang="en-US"/>
          </a:p>
        </p:txBody>
      </p:sp>
      <p:sp>
        <p:nvSpPr>
          <p:cNvPr id="9" name="Text Placeholder 7">
            <a:extLst>
              <a:ext uri="{FF2B5EF4-FFF2-40B4-BE49-F238E27FC236}">
                <a16:creationId xmlns:a16="http://schemas.microsoft.com/office/drawing/2014/main" id="{EB0E76D0-9CFA-5F03-6303-5B7630D0CC1C}"/>
              </a:ext>
            </a:extLst>
          </p:cNvPr>
          <p:cNvSpPr>
            <a:spLocks noGrp="1"/>
          </p:cNvSpPr>
          <p:nvPr>
            <p:ph type="body" sz="quarter" idx="14"/>
          </p:nvPr>
        </p:nvSpPr>
        <p:spPr>
          <a:xfrm>
            <a:off x="430213" y="1266937"/>
            <a:ext cx="5486400" cy="177302"/>
          </a:xfrm>
        </p:spPr>
        <p:txBody>
          <a:bodyPr/>
          <a:lstStyle>
            <a:lvl1pPr marL="0" indent="0">
              <a:buNone/>
              <a:defRPr sz="2000" b="1">
                <a:solidFill>
                  <a:schemeClr val="accent2"/>
                </a:solidFill>
              </a:defRPr>
            </a:lvl1pPr>
          </a:lstStyle>
          <a:p>
            <a:pPr lvl="0"/>
            <a:r>
              <a:rPr lang="en-US" dirty="0"/>
              <a:t>Click to edit Master text styles</a:t>
            </a:r>
          </a:p>
        </p:txBody>
      </p:sp>
      <p:sp>
        <p:nvSpPr>
          <p:cNvPr id="10" name="Content Placeholder 2">
            <a:extLst>
              <a:ext uri="{FF2B5EF4-FFF2-40B4-BE49-F238E27FC236}">
                <a16:creationId xmlns:a16="http://schemas.microsoft.com/office/drawing/2014/main" id="{1A3CBBA3-76D1-2BEB-60B4-65D1B36293E9}"/>
              </a:ext>
            </a:extLst>
          </p:cNvPr>
          <p:cNvSpPr>
            <a:spLocks noGrp="1"/>
          </p:cNvSpPr>
          <p:nvPr>
            <p:ph idx="1"/>
          </p:nvPr>
        </p:nvSpPr>
        <p:spPr>
          <a:xfrm>
            <a:off x="420651" y="1676879"/>
            <a:ext cx="262795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Content Placeholder 2">
            <a:extLst>
              <a:ext uri="{FF2B5EF4-FFF2-40B4-BE49-F238E27FC236}">
                <a16:creationId xmlns:a16="http://schemas.microsoft.com/office/drawing/2014/main" id="{7A241FE7-6D13-BB09-56E4-1859A5BEB777}"/>
              </a:ext>
            </a:extLst>
          </p:cNvPr>
          <p:cNvSpPr>
            <a:spLocks noGrp="1"/>
          </p:cNvSpPr>
          <p:nvPr>
            <p:ph idx="15"/>
          </p:nvPr>
        </p:nvSpPr>
        <p:spPr>
          <a:xfrm>
            <a:off x="3258800" y="1676879"/>
            <a:ext cx="262795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Content Placeholder 2">
            <a:extLst>
              <a:ext uri="{FF2B5EF4-FFF2-40B4-BE49-F238E27FC236}">
                <a16:creationId xmlns:a16="http://schemas.microsoft.com/office/drawing/2014/main" id="{64DE4835-4455-AB1E-0A52-EF37D82F3078}"/>
              </a:ext>
            </a:extLst>
          </p:cNvPr>
          <p:cNvSpPr>
            <a:spLocks noGrp="1"/>
          </p:cNvSpPr>
          <p:nvPr>
            <p:ph idx="16"/>
          </p:nvPr>
        </p:nvSpPr>
        <p:spPr>
          <a:xfrm>
            <a:off x="6096949" y="1676879"/>
            <a:ext cx="2627952" cy="2783996"/>
          </a:xfrm>
        </p:spPr>
        <p:txBody>
          <a:bodyPr/>
          <a:lstStyle>
            <a:lvl1pPr marL="171450" indent="-171450">
              <a:buFont typeface="Arial" panose="020B0604020202020204" pitchFamily="34" charset="0"/>
              <a:buChar char="•"/>
              <a:defRPr b="0">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783215716"/>
      </p:ext>
    </p:extLst>
  </p:cSld>
  <p:clrMapOvr>
    <a:overrideClrMapping bg1="lt1" tx1="dk1" bg2="lt2" tx2="dk2" accent1="accent1" accent2="accent2" accent3="accent3" accent4="accent4" accent5="accent5" accent6="accent6" hlink="hlink" folHlink="folHlink"/>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nchorCtr="0"/>
          <a:lstStyle/>
          <a:p>
            <a:r>
              <a:rPr lang="en-US" dirty="0"/>
              <a:t>Click to edit Master title style</a:t>
            </a:r>
          </a:p>
        </p:txBody>
      </p:sp>
      <p:sp>
        <p:nvSpPr>
          <p:cNvPr id="3" name="Date Placeholder 2"/>
          <p:cNvSpPr>
            <a:spLocks noGrp="1"/>
          </p:cNvSpPr>
          <p:nvPr>
            <p:ph type="dt" sz="half" idx="10"/>
          </p:nvPr>
        </p:nvSpPr>
        <p:spPr/>
        <p:txBody>
          <a:bodyPr/>
          <a:lstStyle/>
          <a:p>
            <a:fld id="{EE849910-747F-4EF7-B5BE-C9285B070578}" type="datetime1">
              <a:rPr lang="en-US" smtClean="0"/>
              <a:t>7/11/23</a:t>
            </a:fld>
            <a:endParaRPr lang="en-US"/>
          </a:p>
        </p:txBody>
      </p:sp>
      <p:sp>
        <p:nvSpPr>
          <p:cNvPr id="4" name="Footer Placeholder 3"/>
          <p:cNvSpPr>
            <a:spLocks noGrp="1"/>
          </p:cNvSpPr>
          <p:nvPr>
            <p:ph type="ftr" sz="quarter" idx="11"/>
          </p:nvPr>
        </p:nvSpPr>
        <p:spPr/>
        <p:txBody>
          <a:bodyPr/>
          <a:lstStyle/>
          <a:p>
            <a:r>
              <a:rPr lang="en-US"/>
              <a:t>Confidential and property of Intermountain Health</a:t>
            </a:r>
          </a:p>
        </p:txBody>
      </p:sp>
      <p:sp>
        <p:nvSpPr>
          <p:cNvPr id="5" name="Slide Number Placeholder 4"/>
          <p:cNvSpPr>
            <a:spLocks noGrp="1"/>
          </p:cNvSpPr>
          <p:nvPr>
            <p:ph type="sldNum" sz="quarter" idx="12"/>
          </p:nvPr>
        </p:nvSpPr>
        <p:spPr/>
        <p:txBody>
          <a:bodyPr/>
          <a:lstStyle/>
          <a:p>
            <a:fld id="{57EAB85A-CEDA-4147-BFEE-FE6E6956DCC7}" type="slidenum">
              <a:rPr lang="en-US" smtClean="0"/>
              <a:t>‹#›</a:t>
            </a:fld>
            <a:endParaRPr lang="en-US"/>
          </a:p>
        </p:txBody>
      </p:sp>
    </p:spTree>
    <p:extLst>
      <p:ext uri="{BB962C8B-B14F-4D97-AF65-F5344CB8AC3E}">
        <p14:creationId xmlns:p14="http://schemas.microsoft.com/office/powerpoint/2010/main" val="3018484209"/>
      </p:ext>
    </p:extLst>
  </p:cSld>
  <p:clrMapOvr>
    <a:overrideClrMapping bg1="lt1" tx1="dk1" bg2="lt2" tx2="dk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11785BF-B469-46CA-B420-24F9761502EB}" type="datetime1">
              <a:rPr lang="en-US" smtClean="0"/>
              <a:t>7/11/23</a:t>
            </a:fld>
            <a:endParaRPr lang="en-US"/>
          </a:p>
        </p:txBody>
      </p:sp>
      <p:sp>
        <p:nvSpPr>
          <p:cNvPr id="3" name="Footer Placeholder 2"/>
          <p:cNvSpPr>
            <a:spLocks noGrp="1"/>
          </p:cNvSpPr>
          <p:nvPr>
            <p:ph type="ftr" sz="quarter" idx="11"/>
          </p:nvPr>
        </p:nvSpPr>
        <p:spPr/>
        <p:txBody>
          <a:bodyPr/>
          <a:lstStyle/>
          <a:p>
            <a:r>
              <a:rPr lang="en-US"/>
              <a:t>Confidential and property of Intermountain Health</a:t>
            </a:r>
          </a:p>
        </p:txBody>
      </p:sp>
      <p:sp>
        <p:nvSpPr>
          <p:cNvPr id="4" name="Slide Number Placeholder 3"/>
          <p:cNvSpPr>
            <a:spLocks noGrp="1"/>
          </p:cNvSpPr>
          <p:nvPr>
            <p:ph type="sldNum" sz="quarter" idx="12"/>
          </p:nvPr>
        </p:nvSpPr>
        <p:spPr/>
        <p:txBody>
          <a:bodyPr/>
          <a:lstStyle/>
          <a:p>
            <a:fld id="{57EAB85A-CEDA-4147-BFEE-FE6E6956DCC7}" type="slidenum">
              <a:rPr lang="en-US" smtClean="0"/>
              <a:t>‹#›</a:t>
            </a:fld>
            <a:endParaRPr lang="en-US"/>
          </a:p>
        </p:txBody>
      </p:sp>
    </p:spTree>
    <p:extLst>
      <p:ext uri="{BB962C8B-B14F-4D97-AF65-F5344CB8AC3E}">
        <p14:creationId xmlns:p14="http://schemas.microsoft.com/office/powerpoint/2010/main" val="646600969"/>
      </p:ext>
    </p:extLst>
  </p:cSld>
  <p:clrMapOvr>
    <a:overrideClrMapping bg1="lt1" tx1="dk1" bg2="lt2" tx2="dk2" accent1="accent1" accent2="accent2" accent3="accent3" accent4="accent4" accent5="accent5" accent6="accent6" hlink="hlink" folHlink="folHlink"/>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hree Column Text with image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098" y="393106"/>
            <a:ext cx="8305803" cy="730353"/>
          </a:xfrm>
        </p:spPr>
        <p:txBody>
          <a:bodyPr anchor="t" anchorCtr="0"/>
          <a:lstStyle/>
          <a:p>
            <a:r>
              <a:rPr lang="en-US" dirty="0"/>
              <a:t>Click to edit Master title style</a:t>
            </a:r>
          </a:p>
        </p:txBody>
      </p:sp>
      <p:sp>
        <p:nvSpPr>
          <p:cNvPr id="5" name="Date Placeholder 4"/>
          <p:cNvSpPr>
            <a:spLocks noGrp="1"/>
          </p:cNvSpPr>
          <p:nvPr>
            <p:ph type="dt" sz="half" idx="10"/>
          </p:nvPr>
        </p:nvSpPr>
        <p:spPr/>
        <p:txBody>
          <a:bodyPr/>
          <a:lstStyle/>
          <a:p>
            <a:fld id="{9D4E3AB4-FD93-47F4-89D8-165A9DD31F04}"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9" name="Picture Placeholder 8">
            <a:extLst>
              <a:ext uri="{FF2B5EF4-FFF2-40B4-BE49-F238E27FC236}">
                <a16:creationId xmlns:a16="http://schemas.microsoft.com/office/drawing/2014/main" id="{5D3D91AF-105B-FCD6-C4F5-C67B716D571D}"/>
              </a:ext>
            </a:extLst>
          </p:cNvPr>
          <p:cNvSpPr>
            <a:spLocks noGrp="1"/>
          </p:cNvSpPr>
          <p:nvPr>
            <p:ph type="pic" sz="quarter" idx="18"/>
          </p:nvPr>
        </p:nvSpPr>
        <p:spPr>
          <a:xfrm>
            <a:off x="419098" y="2777384"/>
            <a:ext cx="2651760" cy="1683492"/>
          </a:xfrm>
          <a:solidFill>
            <a:schemeClr val="bg2">
              <a:lumMod val="85000"/>
            </a:schemeClr>
          </a:solidFill>
        </p:spPr>
        <p:txBody>
          <a:bodyPr tIns="914400"/>
          <a:lstStyle>
            <a:lvl1pPr marL="0" indent="0" algn="ctr">
              <a:buNone/>
              <a:defRPr/>
            </a:lvl1pPr>
          </a:lstStyle>
          <a:p>
            <a:r>
              <a:rPr lang="en-US"/>
              <a:t>Click icon to add picture</a:t>
            </a:r>
          </a:p>
        </p:txBody>
      </p:sp>
      <p:sp>
        <p:nvSpPr>
          <p:cNvPr id="10" name="Picture Placeholder 8">
            <a:extLst>
              <a:ext uri="{FF2B5EF4-FFF2-40B4-BE49-F238E27FC236}">
                <a16:creationId xmlns:a16="http://schemas.microsoft.com/office/drawing/2014/main" id="{306B345E-D8AD-5ABF-C286-5E6C94298122}"/>
              </a:ext>
            </a:extLst>
          </p:cNvPr>
          <p:cNvSpPr>
            <a:spLocks noGrp="1"/>
          </p:cNvSpPr>
          <p:nvPr>
            <p:ph type="pic" sz="quarter" idx="19"/>
          </p:nvPr>
        </p:nvSpPr>
        <p:spPr>
          <a:xfrm>
            <a:off x="3246119" y="2777384"/>
            <a:ext cx="2651760" cy="1683492"/>
          </a:xfrm>
          <a:solidFill>
            <a:schemeClr val="bg2">
              <a:lumMod val="85000"/>
            </a:schemeClr>
          </a:solidFill>
        </p:spPr>
        <p:txBody>
          <a:bodyPr tIns="914400"/>
          <a:lstStyle>
            <a:lvl1pPr marL="0" indent="0" algn="ctr">
              <a:buNone/>
              <a:defRPr/>
            </a:lvl1pPr>
          </a:lstStyle>
          <a:p>
            <a:r>
              <a:rPr lang="en-US"/>
              <a:t>Click icon to add picture</a:t>
            </a:r>
            <a:endParaRPr lang="en-US" dirty="0"/>
          </a:p>
        </p:txBody>
      </p:sp>
      <p:sp>
        <p:nvSpPr>
          <p:cNvPr id="11" name="Picture Placeholder 8">
            <a:extLst>
              <a:ext uri="{FF2B5EF4-FFF2-40B4-BE49-F238E27FC236}">
                <a16:creationId xmlns:a16="http://schemas.microsoft.com/office/drawing/2014/main" id="{774D32F3-07D7-A773-4B83-740E4AFDFF0B}"/>
              </a:ext>
            </a:extLst>
          </p:cNvPr>
          <p:cNvSpPr>
            <a:spLocks noGrp="1"/>
          </p:cNvSpPr>
          <p:nvPr>
            <p:ph type="pic" sz="quarter" idx="20"/>
          </p:nvPr>
        </p:nvSpPr>
        <p:spPr>
          <a:xfrm>
            <a:off x="6076058" y="2777384"/>
            <a:ext cx="2651760" cy="1683492"/>
          </a:xfrm>
          <a:solidFill>
            <a:schemeClr val="bg2">
              <a:lumMod val="85000"/>
            </a:schemeClr>
          </a:solidFill>
        </p:spPr>
        <p:txBody>
          <a:bodyPr tIns="914400"/>
          <a:lstStyle>
            <a:lvl1pPr marL="0" indent="0" algn="ctr">
              <a:buNone/>
              <a:defRPr/>
            </a:lvl1pPr>
          </a:lstStyle>
          <a:p>
            <a:r>
              <a:rPr lang="en-US"/>
              <a:t>Click icon to add picture</a:t>
            </a:r>
          </a:p>
        </p:txBody>
      </p:sp>
      <p:sp>
        <p:nvSpPr>
          <p:cNvPr id="17" name="Text Placeholder 13">
            <a:extLst>
              <a:ext uri="{FF2B5EF4-FFF2-40B4-BE49-F238E27FC236}">
                <a16:creationId xmlns:a16="http://schemas.microsoft.com/office/drawing/2014/main" id="{9F8DACD0-57C1-A420-18D0-79585384046E}"/>
              </a:ext>
            </a:extLst>
          </p:cNvPr>
          <p:cNvSpPr>
            <a:spLocks noGrp="1"/>
          </p:cNvSpPr>
          <p:nvPr>
            <p:ph type="body" sz="quarter" idx="21"/>
          </p:nvPr>
        </p:nvSpPr>
        <p:spPr>
          <a:xfrm>
            <a:off x="3246120" y="1676217"/>
            <a:ext cx="2651760" cy="1380492"/>
          </a:xfrm>
        </p:spPr>
        <p:txBody>
          <a:bodyPr/>
          <a:lstStyle>
            <a:lvl1pPr marL="0" indent="0">
              <a:buNone/>
              <a:defRPr sz="2000" b="1">
                <a:solidFill>
                  <a:schemeClr val="accent2"/>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a:p>
            <a:pPr lvl="1"/>
            <a:r>
              <a:rPr lang="en-US" dirty="0"/>
              <a:t>Second level</a:t>
            </a:r>
          </a:p>
        </p:txBody>
      </p:sp>
      <p:sp>
        <p:nvSpPr>
          <p:cNvPr id="18" name="Text Placeholder 13">
            <a:extLst>
              <a:ext uri="{FF2B5EF4-FFF2-40B4-BE49-F238E27FC236}">
                <a16:creationId xmlns:a16="http://schemas.microsoft.com/office/drawing/2014/main" id="{84B27034-5514-D99C-E637-202A25B1FD6F}"/>
              </a:ext>
            </a:extLst>
          </p:cNvPr>
          <p:cNvSpPr>
            <a:spLocks noGrp="1"/>
          </p:cNvSpPr>
          <p:nvPr>
            <p:ph type="body" sz="quarter" idx="22"/>
          </p:nvPr>
        </p:nvSpPr>
        <p:spPr>
          <a:xfrm>
            <a:off x="6073141" y="1676216"/>
            <a:ext cx="2651760" cy="1380491"/>
          </a:xfrm>
        </p:spPr>
        <p:txBody>
          <a:bodyPr/>
          <a:lstStyle>
            <a:lvl1pPr marL="0" indent="0">
              <a:buNone/>
              <a:defRPr sz="2000" b="1">
                <a:solidFill>
                  <a:schemeClr val="accent2"/>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a:p>
            <a:pPr lvl="1"/>
            <a:r>
              <a:rPr lang="en-US" dirty="0"/>
              <a:t>Second level</a:t>
            </a:r>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9" y="1676217"/>
            <a:ext cx="2651760" cy="1101167"/>
          </a:xfrm>
        </p:spPr>
        <p:txBody>
          <a:bodyPr/>
          <a:lstStyle>
            <a:lvl1pPr marL="0" indent="0">
              <a:buNone/>
              <a:defRPr sz="2000" b="1">
                <a:solidFill>
                  <a:schemeClr val="accent2"/>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a:p>
            <a:pPr lvl="1"/>
            <a:r>
              <a:rPr lang="en-US" dirty="0"/>
              <a:t>Second level</a:t>
            </a:r>
          </a:p>
        </p:txBody>
      </p:sp>
    </p:spTree>
    <p:extLst>
      <p:ext uri="{BB962C8B-B14F-4D97-AF65-F5344CB8AC3E}">
        <p14:creationId xmlns:p14="http://schemas.microsoft.com/office/powerpoint/2010/main" val="257713485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wo Column Text With Images">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5D3D91AF-105B-FCD6-C4F5-C67B716D571D}"/>
              </a:ext>
            </a:extLst>
          </p:cNvPr>
          <p:cNvSpPr>
            <a:spLocks noGrp="1"/>
          </p:cNvSpPr>
          <p:nvPr>
            <p:ph type="pic" sz="quarter" idx="18"/>
          </p:nvPr>
        </p:nvSpPr>
        <p:spPr>
          <a:xfrm>
            <a:off x="3239646" y="390525"/>
            <a:ext cx="2651760" cy="2147041"/>
          </a:xfrm>
          <a:solidFill>
            <a:schemeClr val="bg2">
              <a:lumMod val="85000"/>
            </a:schemeClr>
          </a:solidFill>
        </p:spPr>
        <p:txBody>
          <a:bodyPr tIns="914400"/>
          <a:lstStyle>
            <a:lvl1pPr marL="0" indent="0" algn="ctr">
              <a:buNone/>
              <a:defRPr/>
            </a:lvl1pPr>
          </a:lstStyle>
          <a:p>
            <a:r>
              <a:rPr lang="en-US"/>
              <a:t>Click icon to add picture</a:t>
            </a:r>
          </a:p>
        </p:txBody>
      </p:sp>
      <p:sp>
        <p:nvSpPr>
          <p:cNvPr id="8" name="Picture Placeholder 8">
            <a:extLst>
              <a:ext uri="{FF2B5EF4-FFF2-40B4-BE49-F238E27FC236}">
                <a16:creationId xmlns:a16="http://schemas.microsoft.com/office/drawing/2014/main" id="{A5316E6D-08B1-22AC-4C5B-625D1BB09A5A}"/>
              </a:ext>
            </a:extLst>
          </p:cNvPr>
          <p:cNvSpPr>
            <a:spLocks noGrp="1"/>
          </p:cNvSpPr>
          <p:nvPr>
            <p:ph type="pic" sz="quarter" idx="23"/>
          </p:nvPr>
        </p:nvSpPr>
        <p:spPr>
          <a:xfrm>
            <a:off x="6071116" y="390525"/>
            <a:ext cx="2651760" cy="2147041"/>
          </a:xfrm>
          <a:solidFill>
            <a:schemeClr val="bg2">
              <a:lumMod val="85000"/>
            </a:schemeClr>
          </a:solidFill>
        </p:spPr>
        <p:txBody>
          <a:bodyPr tIns="914400"/>
          <a:lstStyle>
            <a:lvl1pPr marL="0" indent="0" algn="ctr">
              <a:buNone/>
              <a:defRPr/>
            </a:lvl1pPr>
          </a:lstStyle>
          <a:p>
            <a:r>
              <a:rPr lang="en-US"/>
              <a:t>Click icon to add picture</a:t>
            </a:r>
          </a:p>
        </p:txBody>
      </p:sp>
      <p:sp>
        <p:nvSpPr>
          <p:cNvPr id="2" name="Title 1"/>
          <p:cNvSpPr>
            <a:spLocks noGrp="1"/>
          </p:cNvSpPr>
          <p:nvPr>
            <p:ph type="title"/>
          </p:nvPr>
        </p:nvSpPr>
        <p:spPr>
          <a:xfrm>
            <a:off x="419099" y="390525"/>
            <a:ext cx="2742846" cy="1751354"/>
          </a:xfrm>
        </p:spPr>
        <p:txBody>
          <a:bodyPr anchor="t" anchorCtr="0"/>
          <a:lstStyle>
            <a:lvl1pPr>
              <a:lnSpc>
                <a:spcPct val="100000"/>
              </a:lnSpc>
              <a:defRPr/>
            </a:lvl1pPr>
          </a:lstStyle>
          <a:p>
            <a:r>
              <a:rPr lang="en-US" dirty="0"/>
              <a:t>Click to edit Master title style</a:t>
            </a:r>
          </a:p>
        </p:txBody>
      </p:sp>
      <p:sp>
        <p:nvSpPr>
          <p:cNvPr id="5" name="Date Placeholder 4"/>
          <p:cNvSpPr>
            <a:spLocks noGrp="1"/>
          </p:cNvSpPr>
          <p:nvPr>
            <p:ph type="dt" sz="half" idx="10"/>
          </p:nvPr>
        </p:nvSpPr>
        <p:spPr/>
        <p:txBody>
          <a:bodyPr/>
          <a:lstStyle/>
          <a:p>
            <a:fld id="{09B1D859-F234-4ABB-8B8C-A008D9848D0E}"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3239646" y="2965695"/>
            <a:ext cx="2651760" cy="1495179"/>
          </a:xfrm>
        </p:spPr>
        <p:txBody>
          <a:bodyPr/>
          <a:lstStyle>
            <a:lvl1pPr marL="171450" indent="-171450">
              <a:buFont typeface="Arial" panose="020B0604020202020204" pitchFamily="34" charset="0"/>
              <a:buChar char="•"/>
              <a:defRPr b="0">
                <a:solidFill>
                  <a:schemeClr val="tx1"/>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p:txBody>
      </p:sp>
      <p:sp>
        <p:nvSpPr>
          <p:cNvPr id="12" name="Text Placeholder 13">
            <a:extLst>
              <a:ext uri="{FF2B5EF4-FFF2-40B4-BE49-F238E27FC236}">
                <a16:creationId xmlns:a16="http://schemas.microsoft.com/office/drawing/2014/main" id="{1969F474-E424-3477-434A-09FACCF5C4A5}"/>
              </a:ext>
            </a:extLst>
          </p:cNvPr>
          <p:cNvSpPr>
            <a:spLocks noGrp="1"/>
          </p:cNvSpPr>
          <p:nvPr>
            <p:ph type="body" sz="quarter" idx="24"/>
          </p:nvPr>
        </p:nvSpPr>
        <p:spPr>
          <a:xfrm>
            <a:off x="6093151" y="2965695"/>
            <a:ext cx="2651760" cy="1495179"/>
          </a:xfrm>
        </p:spPr>
        <p:txBody>
          <a:bodyPr/>
          <a:lstStyle>
            <a:lvl1pPr marL="171450" indent="-171450">
              <a:buFont typeface="Arial" panose="020B0604020202020204" pitchFamily="34" charset="0"/>
              <a:buChar char="•"/>
              <a:defRPr b="0">
                <a:solidFill>
                  <a:schemeClr val="tx1"/>
                </a:solidFill>
              </a:defRPr>
            </a:lvl1pPr>
            <a:lvl2pPr marL="0" indent="0">
              <a:spcBef>
                <a:spcPts val="600"/>
              </a:spcBef>
              <a:buNone/>
              <a:defRPr/>
            </a:lvl2pPr>
            <a:lvl3pPr marL="171450" indent="-171450">
              <a:spcBef>
                <a:spcPts val="1200"/>
              </a:spcBef>
              <a:defRPr/>
            </a:lvl3pPr>
          </a:lstStyle>
          <a:p>
            <a:pPr lvl="0"/>
            <a:r>
              <a:rPr lang="en-US" dirty="0"/>
              <a:t>Click to edit Master text styles</a:t>
            </a:r>
          </a:p>
        </p:txBody>
      </p:sp>
    </p:spTree>
    <p:extLst>
      <p:ext uri="{BB962C8B-B14F-4D97-AF65-F5344CB8AC3E}">
        <p14:creationId xmlns:p14="http://schemas.microsoft.com/office/powerpoint/2010/main" val="95188784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ext Left_Chart Right">
    <p:bg>
      <p:bgPr>
        <a:solidFill>
          <a:schemeClr val="bg2"/>
        </a:solidFill>
        <a:effectLst/>
      </p:bgPr>
    </p:bg>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16C933D8-F538-44D1-9CFA-9420E5015B6F}"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8" y="1674813"/>
            <a:ext cx="2358285" cy="2786063"/>
          </a:xfrm>
        </p:spPr>
        <p:txBody>
          <a:bodyPr/>
          <a:lstStyle>
            <a:lvl1pPr marL="0" indent="0">
              <a:lnSpc>
                <a:spcPct val="105000"/>
              </a:lnSpc>
              <a:buNone/>
              <a:defRPr/>
            </a:lvl1pPr>
            <a:lvl2pPr marL="0" indent="0">
              <a:buNone/>
              <a:defRPr sz="1400">
                <a:solidFill>
                  <a:schemeClr val="accent3"/>
                </a:solidFill>
              </a:defRPr>
            </a:lvl2pPr>
          </a:lstStyle>
          <a:p>
            <a:pPr lvl="0"/>
            <a:r>
              <a:rPr lang="en-US" dirty="0"/>
              <a:t>Click to edit Master text styles</a:t>
            </a:r>
          </a:p>
        </p:txBody>
      </p:sp>
      <p:sp>
        <p:nvSpPr>
          <p:cNvPr id="2" name="Title 1">
            <a:extLst>
              <a:ext uri="{FF2B5EF4-FFF2-40B4-BE49-F238E27FC236}">
                <a16:creationId xmlns:a16="http://schemas.microsoft.com/office/drawing/2014/main" id="{82FA77CF-6FD1-45FE-4C52-667680635741}"/>
              </a:ext>
            </a:extLst>
          </p:cNvPr>
          <p:cNvSpPr>
            <a:spLocks noGrp="1"/>
          </p:cNvSpPr>
          <p:nvPr>
            <p:ph type="title"/>
          </p:nvPr>
        </p:nvSpPr>
        <p:spPr>
          <a:xfrm>
            <a:off x="419098" y="393106"/>
            <a:ext cx="3200400" cy="811530"/>
          </a:xfrm>
        </p:spPr>
        <p:txBody>
          <a:bodyPr anchor="t" anchorCtr="0"/>
          <a:lstStyle/>
          <a:p>
            <a:r>
              <a:rPr lang="en-US" dirty="0"/>
              <a:t>Click to edit Master title style</a:t>
            </a:r>
          </a:p>
        </p:txBody>
      </p:sp>
    </p:spTree>
    <p:extLst>
      <p:ext uri="{BB962C8B-B14F-4D97-AF65-F5344CB8AC3E}">
        <p14:creationId xmlns:p14="http://schemas.microsoft.com/office/powerpoint/2010/main" val="41332439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hree Column Process">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098" y="393106"/>
            <a:ext cx="8305803" cy="730353"/>
          </a:xfrm>
        </p:spPr>
        <p:txBody>
          <a:bodyPr anchor="t" anchorCtr="0"/>
          <a:lstStyle>
            <a:lvl1pPr>
              <a:defRPr>
                <a:solidFill>
                  <a:schemeClr val="tx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988DFD73-1FF8-4416-BD76-2955639D439D}" type="datetime1">
              <a:rPr lang="en-US" smtClean="0"/>
              <a:t>7/11/23</a:t>
            </a:fld>
            <a:endParaRPr lang="en-US"/>
          </a:p>
        </p:txBody>
      </p:sp>
      <p:sp>
        <p:nvSpPr>
          <p:cNvPr id="6" name="Footer Placeholder 5"/>
          <p:cNvSpPr>
            <a:spLocks noGrp="1"/>
          </p:cNvSpPr>
          <p:nvPr>
            <p:ph type="ftr" sz="quarter" idx="11"/>
          </p:nvPr>
        </p:nvSpPr>
        <p:spPr/>
        <p:txBody>
          <a:bodyPr/>
          <a:lstStyle/>
          <a:p>
            <a:r>
              <a:rPr lang="en-US"/>
              <a:t>Confidential and property of Intermountain Health</a:t>
            </a:r>
          </a:p>
        </p:txBody>
      </p:sp>
      <p:sp>
        <p:nvSpPr>
          <p:cNvPr id="7" name="Slide Number Placeholder 6"/>
          <p:cNvSpPr>
            <a:spLocks noGrp="1"/>
          </p:cNvSpPr>
          <p:nvPr>
            <p:ph type="sldNum" sz="quarter" idx="12"/>
          </p:nvPr>
        </p:nvSpPr>
        <p:spPr/>
        <p:txBody>
          <a:bodyPr/>
          <a:lstStyle/>
          <a:p>
            <a:fld id="{57EAB85A-CEDA-4147-BFEE-FE6E6956DCC7}" type="slidenum">
              <a:rPr lang="en-US" smtClean="0"/>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9" y="2520473"/>
            <a:ext cx="2138764" cy="1940401"/>
          </a:xfrm>
        </p:spPr>
        <p:txBody>
          <a:bodyPr/>
          <a:lstStyle>
            <a:lvl1pPr marL="0" indent="0">
              <a:buNone/>
              <a:defRPr sz="1800" b="1">
                <a:solidFill>
                  <a:schemeClr val="tx1"/>
                </a:solidFill>
              </a:defRPr>
            </a:lvl1pPr>
            <a:lvl2pPr marL="0" indent="0">
              <a:spcBef>
                <a:spcPts val="1800"/>
              </a:spcBef>
              <a:buNone/>
              <a:defRPr>
                <a:solidFill>
                  <a:schemeClr val="tx1"/>
                </a:solidFill>
              </a:defRPr>
            </a:lvl2pPr>
            <a:lvl3pPr marL="171450" indent="-171450">
              <a:spcBef>
                <a:spcPts val="1200"/>
              </a:spcBef>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13">
            <a:extLst>
              <a:ext uri="{FF2B5EF4-FFF2-40B4-BE49-F238E27FC236}">
                <a16:creationId xmlns:a16="http://schemas.microsoft.com/office/drawing/2014/main" id="{642A8771-4A82-CB8D-C424-41BF6D808A00}"/>
              </a:ext>
            </a:extLst>
          </p:cNvPr>
          <p:cNvSpPr>
            <a:spLocks noGrp="1"/>
          </p:cNvSpPr>
          <p:nvPr>
            <p:ph type="body" sz="quarter" idx="16"/>
          </p:nvPr>
        </p:nvSpPr>
        <p:spPr>
          <a:xfrm>
            <a:off x="3264847" y="2520473"/>
            <a:ext cx="2138764" cy="1940401"/>
          </a:xfrm>
        </p:spPr>
        <p:txBody>
          <a:bodyPr/>
          <a:lstStyle>
            <a:lvl1pPr marL="0" indent="0">
              <a:buNone/>
              <a:defRPr sz="1800" b="1">
                <a:solidFill>
                  <a:schemeClr val="tx1"/>
                </a:solidFill>
              </a:defRPr>
            </a:lvl1pPr>
            <a:lvl2pPr marL="0" indent="0">
              <a:spcBef>
                <a:spcPts val="1800"/>
              </a:spcBef>
              <a:buNone/>
              <a:defRPr>
                <a:solidFill>
                  <a:schemeClr val="tx1"/>
                </a:solidFill>
              </a:defRPr>
            </a:lvl2pPr>
            <a:lvl3pPr marL="171450" indent="-171450">
              <a:spcBef>
                <a:spcPts val="1200"/>
              </a:spcBef>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3">
            <a:extLst>
              <a:ext uri="{FF2B5EF4-FFF2-40B4-BE49-F238E27FC236}">
                <a16:creationId xmlns:a16="http://schemas.microsoft.com/office/drawing/2014/main" id="{DDE02F3C-8D05-3406-3842-5B3130A895E5}"/>
              </a:ext>
            </a:extLst>
          </p:cNvPr>
          <p:cNvSpPr>
            <a:spLocks noGrp="1"/>
          </p:cNvSpPr>
          <p:nvPr>
            <p:ph type="body" sz="quarter" idx="17"/>
          </p:nvPr>
        </p:nvSpPr>
        <p:spPr>
          <a:xfrm>
            <a:off x="6110596" y="2520473"/>
            <a:ext cx="2138764" cy="1940401"/>
          </a:xfrm>
        </p:spPr>
        <p:txBody>
          <a:bodyPr/>
          <a:lstStyle>
            <a:lvl1pPr marL="0" indent="0">
              <a:buNone/>
              <a:defRPr sz="1800" b="1">
                <a:solidFill>
                  <a:schemeClr val="tx1"/>
                </a:solidFill>
              </a:defRPr>
            </a:lvl1pPr>
            <a:lvl2pPr marL="0" indent="0">
              <a:spcBef>
                <a:spcPts val="1800"/>
              </a:spcBef>
              <a:buNone/>
              <a:defRPr>
                <a:solidFill>
                  <a:schemeClr val="tx1"/>
                </a:solidFill>
              </a:defRPr>
            </a:lvl2pPr>
            <a:lvl3pPr marL="171450" indent="-171450">
              <a:spcBef>
                <a:spcPts val="1200"/>
              </a:spcBef>
              <a:defRPr>
                <a:solidFill>
                  <a:schemeClr val="tx1"/>
                </a:solidFill>
              </a:defRPr>
            </a:lvl3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42176878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hree Column Process With Image">
    <p:bg>
      <p:bgPr>
        <a:solidFill>
          <a:schemeClr val="tx1"/>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5BD3C95-659A-8892-1572-85CAFF6F3746}"/>
              </a:ext>
            </a:extLst>
          </p:cNvPr>
          <p:cNvSpPr>
            <a:spLocks noGrp="1"/>
          </p:cNvSpPr>
          <p:nvPr>
            <p:ph type="pic" sz="quarter" idx="18"/>
          </p:nvPr>
        </p:nvSpPr>
        <p:spPr>
          <a:xfrm>
            <a:off x="0" y="0"/>
            <a:ext cx="9144000" cy="5143500"/>
          </a:xfrm>
          <a:solidFill>
            <a:schemeClr val="bg2">
              <a:lumMod val="85000"/>
            </a:schemeClr>
          </a:solidFill>
        </p:spPr>
        <p:txBody>
          <a:bodyPr tIns="1097280"/>
          <a:lstStyle>
            <a:lvl1pPr marL="0" indent="0" algn="ctr">
              <a:buNone/>
              <a:defRPr/>
            </a:lvl1pPr>
          </a:lstStyle>
          <a:p>
            <a:r>
              <a:rPr lang="en-US"/>
              <a:t>Click icon to add picture</a:t>
            </a:r>
          </a:p>
        </p:txBody>
      </p:sp>
      <p:sp>
        <p:nvSpPr>
          <p:cNvPr id="2" name="Title 1"/>
          <p:cNvSpPr>
            <a:spLocks noGrp="1"/>
          </p:cNvSpPr>
          <p:nvPr>
            <p:ph type="title"/>
          </p:nvPr>
        </p:nvSpPr>
        <p:spPr>
          <a:xfrm>
            <a:off x="419098" y="393106"/>
            <a:ext cx="8305803" cy="730353"/>
          </a:xfrm>
        </p:spPr>
        <p:txBody>
          <a:bodyPr anchor="t" anchorCtr="0"/>
          <a:lstStyle>
            <a:lvl1pPr>
              <a:defRPr>
                <a:solidFill>
                  <a:schemeClr val="bg1"/>
                </a:solidFill>
              </a:defRPr>
            </a:lvl1pPr>
          </a:lstStyle>
          <a:p>
            <a:r>
              <a:rPr lang="en-US" dirty="0"/>
              <a:t>Click to edit Master title style</a:t>
            </a:r>
          </a:p>
        </p:txBody>
      </p:sp>
      <p:sp>
        <p:nvSpPr>
          <p:cNvPr id="5" name="Date Placeholder 4"/>
          <p:cNvSpPr>
            <a:spLocks noGrp="1"/>
          </p:cNvSpPr>
          <p:nvPr>
            <p:ph type="dt" sz="half" idx="10"/>
          </p:nvPr>
        </p:nvSpPr>
        <p:spPr/>
        <p:txBody>
          <a:bodyPr/>
          <a:lstStyle/>
          <a:p>
            <a:fld id="{2B49A605-DABF-473A-8A47-89F92C70FFA8}" type="datetime1">
              <a:rPr lang="en-US" smtClean="0"/>
              <a:t>7/11/23</a:t>
            </a:fld>
            <a:endParaRPr lang="en-US"/>
          </a:p>
        </p:txBody>
      </p:sp>
      <p:sp>
        <p:nvSpPr>
          <p:cNvPr id="6" name="Footer Placeholder 5"/>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sp>
        <p:nvSpPr>
          <p:cNvPr id="14" name="Text Placeholder 13">
            <a:extLst>
              <a:ext uri="{FF2B5EF4-FFF2-40B4-BE49-F238E27FC236}">
                <a16:creationId xmlns:a16="http://schemas.microsoft.com/office/drawing/2014/main" id="{3C931A1D-33AA-0C07-1D74-3196D9C35973}"/>
              </a:ext>
            </a:extLst>
          </p:cNvPr>
          <p:cNvSpPr>
            <a:spLocks noGrp="1"/>
          </p:cNvSpPr>
          <p:nvPr>
            <p:ph type="body" sz="quarter" idx="15"/>
          </p:nvPr>
        </p:nvSpPr>
        <p:spPr>
          <a:xfrm>
            <a:off x="419099" y="2520473"/>
            <a:ext cx="2138764" cy="1940401"/>
          </a:xfrm>
        </p:spPr>
        <p:txBody>
          <a:bodyPr/>
          <a:lstStyle>
            <a:lvl1pPr marL="0" indent="0">
              <a:buNone/>
              <a:defRPr sz="1800" b="1">
                <a:solidFill>
                  <a:schemeClr val="bg1"/>
                </a:solidFill>
              </a:defRPr>
            </a:lvl1pPr>
            <a:lvl2pPr marL="0" indent="0">
              <a:spcBef>
                <a:spcPts val="1800"/>
              </a:spcBef>
              <a:buNone/>
              <a:defRPr>
                <a:solidFill>
                  <a:schemeClr val="bg1"/>
                </a:solidFill>
              </a:defRPr>
            </a:lvl2pPr>
            <a:lvl3pPr marL="171450" indent="-171450">
              <a:spcBef>
                <a:spcPts val="1200"/>
              </a:spcBef>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4" name="Text Placeholder 13">
            <a:extLst>
              <a:ext uri="{FF2B5EF4-FFF2-40B4-BE49-F238E27FC236}">
                <a16:creationId xmlns:a16="http://schemas.microsoft.com/office/drawing/2014/main" id="{642A8771-4A82-CB8D-C424-41BF6D808A00}"/>
              </a:ext>
            </a:extLst>
          </p:cNvPr>
          <p:cNvSpPr>
            <a:spLocks noGrp="1"/>
          </p:cNvSpPr>
          <p:nvPr>
            <p:ph type="body" sz="quarter" idx="16"/>
          </p:nvPr>
        </p:nvSpPr>
        <p:spPr>
          <a:xfrm>
            <a:off x="3264847" y="2520473"/>
            <a:ext cx="2138764" cy="1940401"/>
          </a:xfrm>
        </p:spPr>
        <p:txBody>
          <a:bodyPr/>
          <a:lstStyle>
            <a:lvl1pPr marL="0" indent="0">
              <a:buNone/>
              <a:defRPr sz="1800" b="1">
                <a:solidFill>
                  <a:schemeClr val="bg1"/>
                </a:solidFill>
              </a:defRPr>
            </a:lvl1pPr>
            <a:lvl2pPr marL="0" indent="0">
              <a:spcBef>
                <a:spcPts val="1800"/>
              </a:spcBef>
              <a:buNone/>
              <a:defRPr>
                <a:solidFill>
                  <a:schemeClr val="bg1"/>
                </a:solidFill>
              </a:defRPr>
            </a:lvl2pPr>
            <a:lvl3pPr marL="171450" indent="-171450">
              <a:spcBef>
                <a:spcPts val="1200"/>
              </a:spcBef>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sp>
        <p:nvSpPr>
          <p:cNvPr id="8" name="Text Placeholder 13">
            <a:extLst>
              <a:ext uri="{FF2B5EF4-FFF2-40B4-BE49-F238E27FC236}">
                <a16:creationId xmlns:a16="http://schemas.microsoft.com/office/drawing/2014/main" id="{DDE02F3C-8D05-3406-3842-5B3130A895E5}"/>
              </a:ext>
            </a:extLst>
          </p:cNvPr>
          <p:cNvSpPr>
            <a:spLocks noGrp="1"/>
          </p:cNvSpPr>
          <p:nvPr>
            <p:ph type="body" sz="quarter" idx="17"/>
          </p:nvPr>
        </p:nvSpPr>
        <p:spPr>
          <a:xfrm>
            <a:off x="6110596" y="2520473"/>
            <a:ext cx="2138764" cy="1940401"/>
          </a:xfrm>
        </p:spPr>
        <p:txBody>
          <a:bodyPr/>
          <a:lstStyle>
            <a:lvl1pPr marL="0" indent="0">
              <a:buNone/>
              <a:defRPr sz="1800" b="1">
                <a:solidFill>
                  <a:schemeClr val="bg1"/>
                </a:solidFill>
              </a:defRPr>
            </a:lvl1pPr>
            <a:lvl2pPr marL="0" indent="0">
              <a:spcBef>
                <a:spcPts val="1800"/>
              </a:spcBef>
              <a:buNone/>
              <a:defRPr>
                <a:solidFill>
                  <a:schemeClr val="bg1"/>
                </a:solidFill>
              </a:defRPr>
            </a:lvl2pPr>
            <a:lvl3pPr marL="171450" indent="-171450">
              <a:spcBef>
                <a:spcPts val="1200"/>
              </a:spcBef>
              <a:defRPr>
                <a:solidFill>
                  <a:schemeClr val="bg1"/>
                </a:solidFill>
              </a:defRPr>
            </a:lvl3pPr>
          </a:lstStyle>
          <a:p>
            <a:pPr lvl="0"/>
            <a:r>
              <a:rPr lang="en-US" dirty="0"/>
              <a:t>Click to edit Master text styles</a:t>
            </a:r>
          </a:p>
          <a:p>
            <a:pPr lvl="1"/>
            <a:r>
              <a:rPr lang="en-US" dirty="0"/>
              <a:t>Second level</a:t>
            </a:r>
          </a:p>
          <a:p>
            <a:pPr lvl="2"/>
            <a:r>
              <a:rPr lang="en-US" dirty="0"/>
              <a:t>Third level</a:t>
            </a:r>
          </a:p>
        </p:txBody>
      </p:sp>
      <p:pic>
        <p:nvPicPr>
          <p:cNvPr id="3" name="Graphic 2">
            <a:extLst>
              <a:ext uri="{FF2B5EF4-FFF2-40B4-BE49-F238E27FC236}">
                <a16:creationId xmlns:a16="http://schemas.microsoft.com/office/drawing/2014/main" id="{6ADB41D2-64A9-DED7-81ED-D5308AAA00C8}"/>
              </a:ext>
            </a:extLst>
          </p:cNvPr>
          <p:cNvPicPr>
            <a:picLocks noChangeAspect="1"/>
          </p:cNvPicPr>
          <p:nvPr userDrawn="1"/>
        </p:nvPicPr>
        <p:blipFill rotWithShape="1">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rcRect l="33293" t="9258" r="20834" b="80331"/>
          <a:stretch/>
        </p:blipFill>
        <p:spPr bwMode="invGray">
          <a:xfrm>
            <a:off x="398747" y="4707732"/>
            <a:ext cx="753778" cy="259524"/>
          </a:xfrm>
          <a:prstGeom prst="rect">
            <a:avLst/>
          </a:prstGeom>
        </p:spPr>
      </p:pic>
    </p:spTree>
    <p:extLst>
      <p:ext uri="{BB962C8B-B14F-4D97-AF65-F5344CB8AC3E}">
        <p14:creationId xmlns:p14="http://schemas.microsoft.com/office/powerpoint/2010/main" val="285405182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Full Slide Image With Frame">
    <p:bg>
      <p:bgPr>
        <a:solidFill>
          <a:schemeClr val="bg2"/>
        </a:solidFill>
        <a:effectLst/>
      </p:bgPr>
    </p:bg>
    <p:spTree>
      <p:nvGrpSpPr>
        <p:cNvPr id="1" name=""/>
        <p:cNvGrpSpPr/>
        <p:nvPr/>
      </p:nvGrpSpPr>
      <p:grpSpPr>
        <a:xfrm>
          <a:off x="0" y="0"/>
          <a:ext cx="0" cy="0"/>
          <a:chOff x="0" y="0"/>
          <a:chExt cx="0" cy="0"/>
        </a:xfrm>
      </p:grpSpPr>
      <p:pic>
        <p:nvPicPr>
          <p:cNvPr id="16" name="Graphic 15">
            <a:extLst>
              <a:ext uri="{FF2B5EF4-FFF2-40B4-BE49-F238E27FC236}">
                <a16:creationId xmlns:a16="http://schemas.microsoft.com/office/drawing/2014/main" id="{7700D490-4071-0358-CDB3-67D5C69631CA}"/>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bwMode="invGray">
          <a:xfrm>
            <a:off x="418305" y="393971"/>
            <a:ext cx="8308975" cy="4066904"/>
          </a:xfrm>
          <a:prstGeom prst="rect">
            <a:avLst/>
          </a:prstGeom>
        </p:spPr>
      </p:pic>
      <p:sp>
        <p:nvSpPr>
          <p:cNvPr id="9" name="Picture Placeholder 8">
            <a:extLst>
              <a:ext uri="{FF2B5EF4-FFF2-40B4-BE49-F238E27FC236}">
                <a16:creationId xmlns:a16="http://schemas.microsoft.com/office/drawing/2014/main" id="{75BD3C95-659A-8892-1572-85CAFF6F3746}"/>
              </a:ext>
            </a:extLst>
          </p:cNvPr>
          <p:cNvSpPr>
            <a:spLocks noGrp="1"/>
          </p:cNvSpPr>
          <p:nvPr>
            <p:ph type="pic" sz="quarter" idx="18"/>
          </p:nvPr>
        </p:nvSpPr>
        <p:spPr>
          <a:xfrm>
            <a:off x="481430" y="454400"/>
            <a:ext cx="8182724" cy="3946047"/>
          </a:xfrm>
          <a:solidFill>
            <a:schemeClr val="bg2">
              <a:lumMod val="85000"/>
            </a:schemeClr>
          </a:solidFill>
        </p:spPr>
        <p:txBody>
          <a:bodyPr tIns="1097280"/>
          <a:lstStyle>
            <a:lvl1pPr marL="0" indent="0" algn="ctr">
              <a:buNone/>
              <a:defRPr/>
            </a:lvl1pPr>
          </a:lstStyle>
          <a:p>
            <a:r>
              <a:rPr lang="en-US"/>
              <a:t>Click icon to add picture</a:t>
            </a:r>
          </a:p>
        </p:txBody>
      </p:sp>
      <p:sp>
        <p:nvSpPr>
          <p:cNvPr id="5" name="Date Placeholder 4"/>
          <p:cNvSpPr>
            <a:spLocks noGrp="1"/>
          </p:cNvSpPr>
          <p:nvPr>
            <p:ph type="dt" sz="half" idx="10"/>
          </p:nvPr>
        </p:nvSpPr>
        <p:spPr/>
        <p:txBody>
          <a:bodyPr/>
          <a:lstStyle/>
          <a:p>
            <a:fld id="{19E8B44C-A59A-4F6D-BAE1-108BBD5B7B51}" type="datetime1">
              <a:rPr lang="en-US" smtClean="0"/>
              <a:t>7/11/23</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Tree>
    <p:extLst>
      <p:ext uri="{BB962C8B-B14F-4D97-AF65-F5344CB8AC3E}">
        <p14:creationId xmlns:p14="http://schemas.microsoft.com/office/powerpoint/2010/main" val="224519024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Full Slide Image">
    <p:bg>
      <p:bgPr>
        <a:solidFill>
          <a:schemeClr val="bg2"/>
        </a:solidFill>
        <a:effectLst/>
      </p:bgPr>
    </p:bg>
    <p:spTree>
      <p:nvGrpSpPr>
        <p:cNvPr id="1" name=""/>
        <p:cNvGrpSpPr/>
        <p:nvPr/>
      </p:nvGrpSpPr>
      <p:grpSpPr>
        <a:xfrm>
          <a:off x="0" y="0"/>
          <a:ext cx="0" cy="0"/>
          <a:chOff x="0" y="0"/>
          <a:chExt cx="0" cy="0"/>
        </a:xfrm>
      </p:grpSpPr>
      <p:sp>
        <p:nvSpPr>
          <p:cNvPr id="9" name="Picture Placeholder 8">
            <a:extLst>
              <a:ext uri="{FF2B5EF4-FFF2-40B4-BE49-F238E27FC236}">
                <a16:creationId xmlns:a16="http://schemas.microsoft.com/office/drawing/2014/main" id="{75BD3C95-659A-8892-1572-85CAFF6F3746}"/>
              </a:ext>
            </a:extLst>
          </p:cNvPr>
          <p:cNvSpPr>
            <a:spLocks noGrp="1"/>
          </p:cNvSpPr>
          <p:nvPr>
            <p:ph type="pic" sz="quarter" idx="18"/>
          </p:nvPr>
        </p:nvSpPr>
        <p:spPr>
          <a:xfrm>
            <a:off x="421898" y="392591"/>
            <a:ext cx="8303001" cy="4068284"/>
          </a:xfrm>
          <a:solidFill>
            <a:schemeClr val="bg2">
              <a:lumMod val="85000"/>
            </a:schemeClr>
          </a:solidFill>
        </p:spPr>
        <p:txBody>
          <a:bodyPr tIns="1097280"/>
          <a:lstStyle>
            <a:lvl1pPr marL="0" indent="0" algn="ctr">
              <a:buNone/>
              <a:defRPr/>
            </a:lvl1pPr>
          </a:lstStyle>
          <a:p>
            <a:r>
              <a:rPr lang="en-US"/>
              <a:t>Click icon to add picture</a:t>
            </a:r>
          </a:p>
        </p:txBody>
      </p:sp>
      <p:sp>
        <p:nvSpPr>
          <p:cNvPr id="5" name="Date Placeholder 4"/>
          <p:cNvSpPr>
            <a:spLocks noGrp="1"/>
          </p:cNvSpPr>
          <p:nvPr>
            <p:ph type="dt" sz="half" idx="10"/>
          </p:nvPr>
        </p:nvSpPr>
        <p:spPr/>
        <p:txBody>
          <a:bodyPr/>
          <a:lstStyle/>
          <a:p>
            <a:fld id="{6D1EF14C-7206-461D-9384-0B383F30AD23}" type="datetime1">
              <a:rPr lang="en-US" smtClean="0"/>
              <a:t>7/11/23</a:t>
            </a:fld>
            <a:endParaRPr lang="en-US"/>
          </a:p>
        </p:txBody>
      </p:sp>
      <p:sp>
        <p:nvSpPr>
          <p:cNvPr id="6" name="Footer Placeholder 5"/>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7" name="Slide Number Placeholder 6"/>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spTree>
    <p:extLst>
      <p:ext uri="{BB962C8B-B14F-4D97-AF65-F5344CB8AC3E}">
        <p14:creationId xmlns:p14="http://schemas.microsoft.com/office/powerpoint/2010/main" val="1656934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734829"/>
            <a:ext cx="4323816" cy="21395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323816" cy="770428"/>
          </a:xfrm>
        </p:spPr>
        <p:txBody>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ABA44345-573A-43F0-A947-A48F0E714851}"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4ED7110D-138E-3CDC-8106-B5F2519151C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340494869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EE09029-D971-5226-4FA9-F6AD000FDC32}"/>
              </a:ext>
            </a:extLst>
          </p:cNvPr>
          <p:cNvGrpSpPr/>
          <p:nvPr userDrawn="1"/>
        </p:nvGrpSpPr>
        <p:grpSpPr>
          <a:xfrm>
            <a:off x="0" y="1270"/>
            <a:ext cx="8694331" cy="5142230"/>
            <a:chOff x="-1" y="1270"/>
            <a:chExt cx="8694331" cy="5142230"/>
          </a:xfrm>
          <a:solidFill>
            <a:schemeClr val="accent2"/>
          </a:solidFill>
        </p:grpSpPr>
        <p:sp>
          <p:nvSpPr>
            <p:cNvPr id="9" name="Freeform 9">
              <a:extLst>
                <a:ext uri="{FF2B5EF4-FFF2-40B4-BE49-F238E27FC236}">
                  <a16:creationId xmlns:a16="http://schemas.microsoft.com/office/drawing/2014/main" id="{28A0E504-DF9F-0793-DCEF-51E39A880353}"/>
                </a:ext>
              </a:extLst>
            </p:cNvPr>
            <p:cNvSpPr/>
            <p:nvPr/>
          </p:nvSpPr>
          <p:spPr>
            <a:xfrm>
              <a:off x="0" y="931655"/>
              <a:ext cx="6292067" cy="4211844"/>
            </a:xfrm>
            <a:custGeom>
              <a:avLst/>
              <a:gdLst>
                <a:gd name="connsiteX0" fmla="*/ 6276417 w 6292067"/>
                <a:gd name="connsiteY0" fmla="*/ 4192266 h 4211844"/>
                <a:gd name="connsiteX1" fmla="*/ 6276315 w 6292067"/>
                <a:gd name="connsiteY1" fmla="*/ 4211845 h 4211844"/>
                <a:gd name="connsiteX2" fmla="*/ 6291966 w 6292067"/>
                <a:gd name="connsiteY2" fmla="*/ 4211845 h 4211844"/>
                <a:gd name="connsiteX3" fmla="*/ 6292068 w 6292067"/>
                <a:gd name="connsiteY3" fmla="*/ 4192952 h 4211844"/>
                <a:gd name="connsiteX4" fmla="*/ 2106305 w 6292067"/>
                <a:gd name="connsiteY4" fmla="*/ 0 h 4211844"/>
                <a:gd name="connsiteX5" fmla="*/ 0 w 6292067"/>
                <a:gd name="connsiteY5" fmla="*/ 572342 h 4211844"/>
                <a:gd name="connsiteX6" fmla="*/ 0 w 6292067"/>
                <a:gd name="connsiteY6" fmla="*/ 589980 h 4211844"/>
                <a:gd name="connsiteX7" fmla="*/ 2105792 w 6292067"/>
                <a:gd name="connsiteY7" fmla="*/ 15160 h 4211844"/>
                <a:gd name="connsiteX8" fmla="*/ 6276417 w 6292067"/>
                <a:gd name="connsiteY8" fmla="*/ 4192266 h 421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067" h="4211844">
                  <a:moveTo>
                    <a:pt x="6276417" y="4192266"/>
                  </a:moveTo>
                  <a:cubicBezTo>
                    <a:pt x="6276417" y="4198792"/>
                    <a:pt x="6276366" y="4205319"/>
                    <a:pt x="6276315" y="4211845"/>
                  </a:cubicBezTo>
                  <a:lnTo>
                    <a:pt x="6291966" y="4211845"/>
                  </a:lnTo>
                  <a:cubicBezTo>
                    <a:pt x="6291991" y="4205547"/>
                    <a:pt x="6292068" y="4199249"/>
                    <a:pt x="6292068" y="4192952"/>
                  </a:cubicBezTo>
                  <a:cubicBezTo>
                    <a:pt x="6292068" y="1984713"/>
                    <a:pt x="4534131" y="0"/>
                    <a:pt x="2106305" y="0"/>
                  </a:cubicBezTo>
                  <a:cubicBezTo>
                    <a:pt x="1349899" y="0"/>
                    <a:pt x="626232" y="206007"/>
                    <a:pt x="0" y="572342"/>
                  </a:cubicBezTo>
                  <a:lnTo>
                    <a:pt x="0" y="589980"/>
                  </a:lnTo>
                  <a:cubicBezTo>
                    <a:pt x="625228" y="222309"/>
                    <a:pt x="1348723" y="15160"/>
                    <a:pt x="2105792" y="15160"/>
                  </a:cubicBezTo>
                  <a:cubicBezTo>
                    <a:pt x="4521199" y="15160"/>
                    <a:pt x="6276417" y="1985779"/>
                    <a:pt x="6276417" y="4192266"/>
                  </a:cubicBezTo>
                  <a:close/>
                </a:path>
              </a:pathLst>
            </a:custGeom>
            <a:grpFill/>
            <a:ln w="2540"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DBBC6466-723F-CC01-A0B8-8E529AF36AA2}"/>
                </a:ext>
              </a:extLst>
            </p:cNvPr>
            <p:cNvSpPr/>
            <p:nvPr/>
          </p:nvSpPr>
          <p:spPr>
            <a:xfrm>
              <a:off x="-1" y="1270"/>
              <a:ext cx="1952927" cy="970771"/>
            </a:xfrm>
            <a:custGeom>
              <a:avLst/>
              <a:gdLst>
                <a:gd name="connsiteX0" fmla="*/ 0 w 1952927"/>
                <a:gd name="connsiteY0" fmla="*/ 952971 h 970771"/>
                <a:gd name="connsiteX1" fmla="*/ 0 w 1952927"/>
                <a:gd name="connsiteY1" fmla="*/ 970772 h 970771"/>
                <a:gd name="connsiteX2" fmla="*/ 1952927 w 1952927"/>
                <a:gd name="connsiteY2" fmla="*/ 0 h 970771"/>
                <a:gd name="connsiteX3" fmla="*/ 1901126 w 1952927"/>
                <a:gd name="connsiteY3" fmla="*/ 0 h 970771"/>
                <a:gd name="connsiteX4" fmla="*/ 0 w 1952927"/>
                <a:gd name="connsiteY4" fmla="*/ 952971 h 97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927" h="970771">
                  <a:moveTo>
                    <a:pt x="0" y="952971"/>
                  </a:moveTo>
                  <a:lnTo>
                    <a:pt x="0" y="970772"/>
                  </a:lnTo>
                  <a:cubicBezTo>
                    <a:pt x="562340" y="528319"/>
                    <a:pt x="1221325" y="190675"/>
                    <a:pt x="1952927" y="0"/>
                  </a:cubicBezTo>
                  <a:lnTo>
                    <a:pt x="1901126" y="0"/>
                  </a:lnTo>
                  <a:cubicBezTo>
                    <a:pt x="1195851" y="190913"/>
                    <a:pt x="553181" y="520772"/>
                    <a:pt x="0" y="952971"/>
                  </a:cubicBezTo>
                  <a:close/>
                </a:path>
              </a:pathLst>
            </a:custGeom>
            <a:grpFill/>
            <a:ln w="25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5645CD48-0971-9BC7-AEB8-D323323023EF}"/>
                </a:ext>
              </a:extLst>
            </p:cNvPr>
            <p:cNvSpPr/>
            <p:nvPr/>
          </p:nvSpPr>
          <p:spPr>
            <a:xfrm>
              <a:off x="4685957" y="1270"/>
              <a:ext cx="4008373" cy="5142230"/>
            </a:xfrm>
            <a:custGeom>
              <a:avLst/>
              <a:gdLst>
                <a:gd name="connsiteX0" fmla="*/ 4002352 w 4008373"/>
                <a:gd name="connsiteY0" fmla="*/ 5142230 h 5142230"/>
                <a:gd name="connsiteX1" fmla="*/ 4008374 w 4008373"/>
                <a:gd name="connsiteY1" fmla="*/ 5142230 h 5142230"/>
                <a:gd name="connsiteX2" fmla="*/ 34578 w 4008373"/>
                <a:gd name="connsiteY2" fmla="*/ 0 h 5142230"/>
                <a:gd name="connsiteX3" fmla="*/ 0 w 4008373"/>
                <a:gd name="connsiteY3" fmla="*/ 0 h 5142230"/>
                <a:gd name="connsiteX4" fmla="*/ 4002352 w 4008373"/>
                <a:gd name="connsiteY4" fmla="*/ 5142230 h 514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373" h="5142230">
                  <a:moveTo>
                    <a:pt x="4002352" y="5142230"/>
                  </a:moveTo>
                  <a:lnTo>
                    <a:pt x="4008374" y="5142230"/>
                  </a:lnTo>
                  <a:cubicBezTo>
                    <a:pt x="3984974" y="2680892"/>
                    <a:pt x="2308134" y="614734"/>
                    <a:pt x="34578" y="0"/>
                  </a:cubicBezTo>
                  <a:lnTo>
                    <a:pt x="0" y="0"/>
                  </a:lnTo>
                  <a:cubicBezTo>
                    <a:pt x="2308491" y="613127"/>
                    <a:pt x="3982535" y="2753417"/>
                    <a:pt x="4002352" y="5142230"/>
                  </a:cubicBezTo>
                  <a:close/>
                </a:path>
              </a:pathLst>
            </a:custGeom>
            <a:grpFill/>
            <a:ln w="254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69E7433F-F551-206F-1AF6-B4C3EE4487B8}"/>
                </a:ext>
              </a:extLst>
            </p:cNvPr>
            <p:cNvSpPr/>
            <p:nvPr/>
          </p:nvSpPr>
          <p:spPr>
            <a:xfrm>
              <a:off x="177276" y="3197883"/>
              <a:ext cx="4020651" cy="1945616"/>
            </a:xfrm>
            <a:custGeom>
              <a:avLst/>
              <a:gdLst>
                <a:gd name="connsiteX0" fmla="*/ 2009768 w 4020651"/>
                <a:gd name="connsiteY0" fmla="*/ 17623 h 1945616"/>
                <a:gd name="connsiteX1" fmla="*/ 3993569 w 4020651"/>
                <a:gd name="connsiteY1" fmla="*/ 1794092 h 1945616"/>
                <a:gd name="connsiteX2" fmla="*/ 3133973 w 4020651"/>
                <a:gd name="connsiteY2" fmla="*/ 1126034 h 1945616"/>
                <a:gd name="connsiteX3" fmla="*/ 2249797 w 4020651"/>
                <a:gd name="connsiteY3" fmla="*/ 1945617 h 1945616"/>
                <a:gd name="connsiteX4" fmla="*/ 2264954 w 4020651"/>
                <a:gd name="connsiteY4" fmla="*/ 1945617 h 1945616"/>
                <a:gd name="connsiteX5" fmla="*/ 3142662 w 4020651"/>
                <a:gd name="connsiteY5" fmla="*/ 1140813 h 1945616"/>
                <a:gd name="connsiteX6" fmla="*/ 3750177 w 4020651"/>
                <a:gd name="connsiteY6" fmla="*/ 1396376 h 1945616"/>
                <a:gd name="connsiteX7" fmla="*/ 4002893 w 4020651"/>
                <a:gd name="connsiteY7" fmla="*/ 1945617 h 1945616"/>
                <a:gd name="connsiteX8" fmla="*/ 4020652 w 4020651"/>
                <a:gd name="connsiteY8" fmla="*/ 1945617 h 1945616"/>
                <a:gd name="connsiteX9" fmla="*/ 4020652 w 4020651"/>
                <a:gd name="connsiteY9" fmla="*/ 1945084 h 1945616"/>
                <a:gd name="connsiteX10" fmla="*/ 2010330 w 4020651"/>
                <a:gd name="connsiteY10" fmla="*/ 0 h 1945616"/>
                <a:gd name="connsiteX11" fmla="*/ 0 w 4020651"/>
                <a:gd name="connsiteY11" fmla="*/ 1945617 h 1945616"/>
                <a:gd name="connsiteX12" fmla="*/ 15275 w 4020651"/>
                <a:gd name="connsiteY12" fmla="*/ 1945617 h 1945616"/>
                <a:gd name="connsiteX13" fmla="*/ 2009768 w 4020651"/>
                <a:gd name="connsiteY13" fmla="*/ 17623 h 19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0651" h="1945616">
                  <a:moveTo>
                    <a:pt x="2009768" y="17623"/>
                  </a:moveTo>
                  <a:cubicBezTo>
                    <a:pt x="3038268" y="17623"/>
                    <a:pt x="3884856" y="795027"/>
                    <a:pt x="3993569" y="1794092"/>
                  </a:cubicBezTo>
                  <a:cubicBezTo>
                    <a:pt x="3896314" y="1410114"/>
                    <a:pt x="3548375" y="1126034"/>
                    <a:pt x="3133973" y="1126034"/>
                  </a:cubicBezTo>
                  <a:cubicBezTo>
                    <a:pt x="2666676" y="1126034"/>
                    <a:pt x="2283887" y="1487260"/>
                    <a:pt x="2249797" y="1945617"/>
                  </a:cubicBezTo>
                  <a:lnTo>
                    <a:pt x="2264954" y="1945617"/>
                  </a:lnTo>
                  <a:cubicBezTo>
                    <a:pt x="2299839" y="1460292"/>
                    <a:pt x="2713271" y="1140813"/>
                    <a:pt x="3142662" y="1140813"/>
                  </a:cubicBezTo>
                  <a:cubicBezTo>
                    <a:pt x="3356075" y="1140813"/>
                    <a:pt x="3573400" y="1219712"/>
                    <a:pt x="3750177" y="1396376"/>
                  </a:cubicBezTo>
                  <a:cubicBezTo>
                    <a:pt x="3898931" y="1545082"/>
                    <a:pt x="3987268" y="1738074"/>
                    <a:pt x="4002893" y="1945617"/>
                  </a:cubicBezTo>
                  <a:lnTo>
                    <a:pt x="4020652" y="1945617"/>
                  </a:lnTo>
                  <a:cubicBezTo>
                    <a:pt x="4020652" y="1945439"/>
                    <a:pt x="4020652" y="1945261"/>
                    <a:pt x="4020652" y="1945084"/>
                  </a:cubicBezTo>
                  <a:cubicBezTo>
                    <a:pt x="4020652" y="996653"/>
                    <a:pt x="3180619" y="0"/>
                    <a:pt x="2010330" y="0"/>
                  </a:cubicBezTo>
                  <a:cubicBezTo>
                    <a:pt x="969971" y="0"/>
                    <a:pt x="35730" y="823951"/>
                    <a:pt x="0" y="1945617"/>
                  </a:cubicBezTo>
                  <a:lnTo>
                    <a:pt x="15275" y="1945617"/>
                  </a:lnTo>
                  <a:cubicBezTo>
                    <a:pt x="50447" y="874763"/>
                    <a:pt x="929829" y="17623"/>
                    <a:pt x="2009768" y="17623"/>
                  </a:cubicBezTo>
                  <a:close/>
                </a:path>
              </a:pathLst>
            </a:custGeom>
            <a:grpFill/>
            <a:ln w="2540" cap="flat">
              <a:noFill/>
              <a:prstDash val="solid"/>
              <a:miter/>
            </a:ln>
          </p:spPr>
          <p:txBody>
            <a:bodyPr rtlCol="0" anchor="ctr"/>
            <a:lstStyle/>
            <a:p>
              <a:endParaRPr lang="en-US"/>
            </a:p>
          </p:txBody>
        </p:sp>
      </p:grpSp>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BF7CAD67-E770-405E-BCF5-36441C7FC29D}"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F5E22E9D-2770-2C8C-630B-0A37342D424C}"/>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302264066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Closing Slide 2">
    <p:bg>
      <p:bgPr>
        <a:solidFill>
          <a:schemeClr val="accent3"/>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837EB938-B2A3-5441-78EF-94CE5637A75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51C16867-0A9F-42B7-89A3-7FCF5EDA60C5}"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3A0E5D0C-D34D-8742-6901-E2223AECC3C2}"/>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213" y="4719032"/>
            <a:ext cx="700471" cy="214917"/>
          </a:xfrm>
          <a:prstGeom prst="rect">
            <a:avLst/>
          </a:prstGeom>
        </p:spPr>
      </p:pic>
    </p:spTree>
    <p:extLst>
      <p:ext uri="{BB962C8B-B14F-4D97-AF65-F5344CB8AC3E}">
        <p14:creationId xmlns:p14="http://schemas.microsoft.com/office/powerpoint/2010/main" val="30961133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Thank You">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D7E76829-A0EA-427A-9A24-5A91E5027D6D}"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4EDC7096-3964-861F-96A8-D8A361390C1F}"/>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330426" y="4239884"/>
            <a:ext cx="2043464" cy="626971"/>
          </a:xfrm>
          <a:prstGeom prst="rect">
            <a:avLst/>
          </a:prstGeom>
        </p:spPr>
      </p:pic>
    </p:spTree>
    <p:extLst>
      <p:ext uri="{BB962C8B-B14F-4D97-AF65-F5344CB8AC3E}">
        <p14:creationId xmlns:p14="http://schemas.microsoft.com/office/powerpoint/2010/main" val="35612963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hank You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19100" y="680339"/>
            <a:ext cx="4504056" cy="2428443"/>
          </a:xfrm>
        </p:spPr>
        <p:txBody>
          <a:bodyPr anchor="t" anchorCtr="0"/>
          <a:lstStyle>
            <a:lvl1pPr>
              <a:lnSpc>
                <a:spcPct val="100000"/>
              </a:lnSpc>
              <a:defRPr sz="5400">
                <a:solidFill>
                  <a:schemeClr val="accent2"/>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C703B77C-9BFB-46F7-819C-3F63DF5227A7}"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pic>
        <p:nvPicPr>
          <p:cNvPr id="3" name="Graphic 2">
            <a:extLst>
              <a:ext uri="{FF2B5EF4-FFF2-40B4-BE49-F238E27FC236}">
                <a16:creationId xmlns:a16="http://schemas.microsoft.com/office/drawing/2014/main" id="{E7CB7290-2FD1-2E4C-2D23-2BB995490585}"/>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19100" y="4232188"/>
            <a:ext cx="2039113" cy="625637"/>
          </a:xfrm>
          <a:prstGeom prst="rect">
            <a:avLst/>
          </a:prstGeom>
        </p:spPr>
      </p:pic>
    </p:spTree>
    <p:extLst>
      <p:ext uri="{BB962C8B-B14F-4D97-AF65-F5344CB8AC3E}">
        <p14:creationId xmlns:p14="http://schemas.microsoft.com/office/powerpoint/2010/main" val="314423433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2">
    <p:bg>
      <p:bgPr>
        <a:solidFill>
          <a:schemeClr val="tx1"/>
        </a:solidFill>
        <a:effectLst/>
      </p:bgPr>
    </p:bg>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2FF3B86D-973A-F618-874C-50EE7110F188}"/>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9100" y="734829"/>
            <a:ext cx="4323816" cy="21395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323816" cy="770428"/>
          </a:xfrm>
        </p:spPr>
        <p:txBody>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99EB6410-B8E0-4FE7-9EB2-22E5948C56E7}"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B62189DC-0883-0CC2-A0C3-5344E0B34E3C}"/>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213" y="4719032"/>
            <a:ext cx="700471" cy="214917"/>
          </a:xfrm>
          <a:prstGeom prst="rect">
            <a:avLst/>
          </a:prstGeom>
        </p:spPr>
      </p:pic>
    </p:spTree>
    <p:extLst>
      <p:ext uri="{BB962C8B-B14F-4D97-AF65-F5344CB8AC3E}">
        <p14:creationId xmlns:p14="http://schemas.microsoft.com/office/powerpoint/2010/main" val="6148671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3">
    <p:bg>
      <p:bgPr>
        <a:solidFill>
          <a:schemeClr val="accent5"/>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FFA3D40-8460-D40A-1ED2-D62418FA8278}"/>
              </a:ext>
            </a:extLst>
          </p:cNvPr>
          <p:cNvSpPr>
            <a:spLocks noGrp="1"/>
          </p:cNvSpPr>
          <p:nvPr>
            <p:ph type="pic" sz="quarter" idx="13"/>
          </p:nvPr>
        </p:nvSpPr>
        <p:spPr>
          <a:xfrm>
            <a:off x="4572000" y="0"/>
            <a:ext cx="4572000" cy="5143500"/>
          </a:xfrm>
          <a:solidFill>
            <a:schemeClr val="bg2">
              <a:lumMod val="85000"/>
            </a:schemeClr>
          </a:solidFill>
        </p:spPr>
        <p:txBody>
          <a:bodyPr tIns="365760"/>
          <a:lstStyle>
            <a:lvl1pPr marL="0" indent="0" algn="ctr">
              <a:buNone/>
              <a:defRPr/>
            </a:lvl1pPr>
          </a:lstStyle>
          <a:p>
            <a:r>
              <a:rPr lang="en-US"/>
              <a:t>Click icon to add picture</a:t>
            </a:r>
          </a:p>
        </p:txBody>
      </p:sp>
      <p:sp>
        <p:nvSpPr>
          <p:cNvPr id="2" name="Title 1"/>
          <p:cNvSpPr>
            <a:spLocks noGrp="1"/>
          </p:cNvSpPr>
          <p:nvPr>
            <p:ph type="title"/>
          </p:nvPr>
        </p:nvSpPr>
        <p:spPr>
          <a:xfrm>
            <a:off x="419100" y="734829"/>
            <a:ext cx="4007621" cy="26394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007621" cy="770428"/>
          </a:xfrm>
        </p:spPr>
        <p:txBody>
          <a:bodyPr/>
          <a:lstStyle>
            <a:lvl1pPr marL="0" indent="0">
              <a:buNone/>
              <a:defRPr sz="20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D2A881D4-78CE-4C3D-9737-38DD4585C01B}"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E018491D-3B7D-542A-AA4F-E6939EFAD4B8}"/>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22065516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ection Header 4">
    <p:bg>
      <p:bgPr>
        <a:solidFill>
          <a:schemeClr val="accent1"/>
        </a:solidFill>
        <a:effectLst/>
      </p:bgPr>
    </p:bg>
    <p:spTree>
      <p:nvGrpSpPr>
        <p:cNvPr id="1" name=""/>
        <p:cNvGrpSpPr/>
        <p:nvPr/>
      </p:nvGrpSpPr>
      <p:grpSpPr>
        <a:xfrm>
          <a:off x="0" y="0"/>
          <a:ext cx="0" cy="0"/>
          <a:chOff x="0" y="0"/>
          <a:chExt cx="0" cy="0"/>
        </a:xfrm>
      </p:grpSpPr>
      <p:sp>
        <p:nvSpPr>
          <p:cNvPr id="17" name="Picture Placeholder 16">
            <a:extLst>
              <a:ext uri="{FF2B5EF4-FFF2-40B4-BE49-F238E27FC236}">
                <a16:creationId xmlns:a16="http://schemas.microsoft.com/office/drawing/2014/main" id="{4FFA3D40-8460-D40A-1ED2-D62418FA8278}"/>
              </a:ext>
            </a:extLst>
          </p:cNvPr>
          <p:cNvSpPr>
            <a:spLocks noGrp="1"/>
          </p:cNvSpPr>
          <p:nvPr>
            <p:ph type="pic" sz="quarter" idx="13"/>
          </p:nvPr>
        </p:nvSpPr>
        <p:spPr>
          <a:xfrm>
            <a:off x="4572000" y="0"/>
            <a:ext cx="4572000" cy="5143500"/>
          </a:xfrm>
          <a:solidFill>
            <a:schemeClr val="bg2">
              <a:lumMod val="85000"/>
            </a:schemeClr>
          </a:solidFill>
        </p:spPr>
        <p:txBody>
          <a:bodyPr tIns="365760"/>
          <a:lstStyle>
            <a:lvl1pPr marL="0" indent="0" algn="ctr">
              <a:buNone/>
              <a:defRPr/>
            </a:lvl1pPr>
          </a:lstStyle>
          <a:p>
            <a:r>
              <a:rPr lang="en-US"/>
              <a:t>Click icon to add picture</a:t>
            </a:r>
          </a:p>
        </p:txBody>
      </p:sp>
      <p:sp>
        <p:nvSpPr>
          <p:cNvPr id="2" name="Title 1"/>
          <p:cNvSpPr>
            <a:spLocks noGrp="1"/>
          </p:cNvSpPr>
          <p:nvPr>
            <p:ph type="title"/>
          </p:nvPr>
        </p:nvSpPr>
        <p:spPr>
          <a:xfrm>
            <a:off x="419100" y="734829"/>
            <a:ext cx="4007621" cy="2639453"/>
          </a:xfrm>
        </p:spPr>
        <p:txBody>
          <a:bodyPr anchor="t" anchorCtr="0"/>
          <a:lstStyle>
            <a:lvl1pPr>
              <a:defRPr sz="54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419100" y="3374282"/>
            <a:ext cx="4007621" cy="770428"/>
          </a:xfrm>
        </p:spPr>
        <p:txBody>
          <a:bodyPr/>
          <a:lstStyle>
            <a:lvl1pPr marL="0" indent="0">
              <a:buNone/>
              <a:defRPr sz="2000">
                <a:solidFill>
                  <a:schemeClr val="bg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1E476FF1-5523-4D1B-AF1C-9E8EDDDEA789}"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BA6F2383-17BC-A004-EFAE-C0D4D3B3DA21}"/>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13141685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tatement Slide">
    <p:bg>
      <p:bgPr>
        <a:solidFill>
          <a:schemeClr val="accent1"/>
        </a:solid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D8A0DC5A-776F-072B-C883-8B431B16321C}"/>
              </a:ext>
            </a:extLst>
          </p:cNvPr>
          <p:cNvGrpSpPr/>
          <p:nvPr userDrawn="1"/>
        </p:nvGrpSpPr>
        <p:grpSpPr>
          <a:xfrm>
            <a:off x="0" y="1270"/>
            <a:ext cx="8694331" cy="5142230"/>
            <a:chOff x="-1" y="1270"/>
            <a:chExt cx="8694331" cy="5142230"/>
          </a:xfrm>
          <a:solidFill>
            <a:schemeClr val="accent2"/>
          </a:solidFill>
        </p:grpSpPr>
        <p:sp>
          <p:nvSpPr>
            <p:cNvPr id="9" name="Freeform 9">
              <a:extLst>
                <a:ext uri="{FF2B5EF4-FFF2-40B4-BE49-F238E27FC236}">
                  <a16:creationId xmlns:a16="http://schemas.microsoft.com/office/drawing/2014/main" id="{E3A4AA53-6524-6AD9-1892-E4F656866112}"/>
                </a:ext>
              </a:extLst>
            </p:cNvPr>
            <p:cNvSpPr/>
            <p:nvPr/>
          </p:nvSpPr>
          <p:spPr>
            <a:xfrm>
              <a:off x="0" y="931655"/>
              <a:ext cx="6292067" cy="4211844"/>
            </a:xfrm>
            <a:custGeom>
              <a:avLst/>
              <a:gdLst>
                <a:gd name="connsiteX0" fmla="*/ 6276417 w 6292067"/>
                <a:gd name="connsiteY0" fmla="*/ 4192266 h 4211844"/>
                <a:gd name="connsiteX1" fmla="*/ 6276315 w 6292067"/>
                <a:gd name="connsiteY1" fmla="*/ 4211845 h 4211844"/>
                <a:gd name="connsiteX2" fmla="*/ 6291966 w 6292067"/>
                <a:gd name="connsiteY2" fmla="*/ 4211845 h 4211844"/>
                <a:gd name="connsiteX3" fmla="*/ 6292068 w 6292067"/>
                <a:gd name="connsiteY3" fmla="*/ 4192952 h 4211844"/>
                <a:gd name="connsiteX4" fmla="*/ 2106305 w 6292067"/>
                <a:gd name="connsiteY4" fmla="*/ 0 h 4211844"/>
                <a:gd name="connsiteX5" fmla="*/ 0 w 6292067"/>
                <a:gd name="connsiteY5" fmla="*/ 572342 h 4211844"/>
                <a:gd name="connsiteX6" fmla="*/ 0 w 6292067"/>
                <a:gd name="connsiteY6" fmla="*/ 589980 h 4211844"/>
                <a:gd name="connsiteX7" fmla="*/ 2105792 w 6292067"/>
                <a:gd name="connsiteY7" fmla="*/ 15160 h 4211844"/>
                <a:gd name="connsiteX8" fmla="*/ 6276417 w 6292067"/>
                <a:gd name="connsiteY8" fmla="*/ 4192266 h 4211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292067" h="4211844">
                  <a:moveTo>
                    <a:pt x="6276417" y="4192266"/>
                  </a:moveTo>
                  <a:cubicBezTo>
                    <a:pt x="6276417" y="4198792"/>
                    <a:pt x="6276366" y="4205319"/>
                    <a:pt x="6276315" y="4211845"/>
                  </a:cubicBezTo>
                  <a:lnTo>
                    <a:pt x="6291966" y="4211845"/>
                  </a:lnTo>
                  <a:cubicBezTo>
                    <a:pt x="6291991" y="4205547"/>
                    <a:pt x="6292068" y="4199249"/>
                    <a:pt x="6292068" y="4192952"/>
                  </a:cubicBezTo>
                  <a:cubicBezTo>
                    <a:pt x="6292068" y="1984713"/>
                    <a:pt x="4534131" y="0"/>
                    <a:pt x="2106305" y="0"/>
                  </a:cubicBezTo>
                  <a:cubicBezTo>
                    <a:pt x="1349899" y="0"/>
                    <a:pt x="626232" y="206007"/>
                    <a:pt x="0" y="572342"/>
                  </a:cubicBezTo>
                  <a:lnTo>
                    <a:pt x="0" y="589980"/>
                  </a:lnTo>
                  <a:cubicBezTo>
                    <a:pt x="625228" y="222309"/>
                    <a:pt x="1348723" y="15160"/>
                    <a:pt x="2105792" y="15160"/>
                  </a:cubicBezTo>
                  <a:cubicBezTo>
                    <a:pt x="4521199" y="15160"/>
                    <a:pt x="6276417" y="1985779"/>
                    <a:pt x="6276417" y="4192266"/>
                  </a:cubicBezTo>
                  <a:close/>
                </a:path>
              </a:pathLst>
            </a:custGeom>
            <a:grpFill/>
            <a:ln w="2540" cap="flat">
              <a:noFill/>
              <a:prstDash val="solid"/>
              <a:miter/>
            </a:ln>
          </p:spPr>
          <p:txBody>
            <a:bodyPr rtlCol="0" anchor="ctr"/>
            <a:lstStyle/>
            <a:p>
              <a:endParaRPr lang="en-US"/>
            </a:p>
          </p:txBody>
        </p:sp>
        <p:sp>
          <p:nvSpPr>
            <p:cNvPr id="10" name="Freeform 8">
              <a:extLst>
                <a:ext uri="{FF2B5EF4-FFF2-40B4-BE49-F238E27FC236}">
                  <a16:creationId xmlns:a16="http://schemas.microsoft.com/office/drawing/2014/main" id="{E7D19C41-8920-D6E2-1E5A-C63A93F1FCDE}"/>
                </a:ext>
              </a:extLst>
            </p:cNvPr>
            <p:cNvSpPr/>
            <p:nvPr/>
          </p:nvSpPr>
          <p:spPr>
            <a:xfrm>
              <a:off x="-1" y="1270"/>
              <a:ext cx="1952927" cy="970771"/>
            </a:xfrm>
            <a:custGeom>
              <a:avLst/>
              <a:gdLst>
                <a:gd name="connsiteX0" fmla="*/ 0 w 1952927"/>
                <a:gd name="connsiteY0" fmla="*/ 952971 h 970771"/>
                <a:gd name="connsiteX1" fmla="*/ 0 w 1952927"/>
                <a:gd name="connsiteY1" fmla="*/ 970772 h 970771"/>
                <a:gd name="connsiteX2" fmla="*/ 1952927 w 1952927"/>
                <a:gd name="connsiteY2" fmla="*/ 0 h 970771"/>
                <a:gd name="connsiteX3" fmla="*/ 1901126 w 1952927"/>
                <a:gd name="connsiteY3" fmla="*/ 0 h 970771"/>
                <a:gd name="connsiteX4" fmla="*/ 0 w 1952927"/>
                <a:gd name="connsiteY4" fmla="*/ 952971 h 97077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52927" h="970771">
                  <a:moveTo>
                    <a:pt x="0" y="952971"/>
                  </a:moveTo>
                  <a:lnTo>
                    <a:pt x="0" y="970772"/>
                  </a:lnTo>
                  <a:cubicBezTo>
                    <a:pt x="562340" y="528319"/>
                    <a:pt x="1221325" y="190675"/>
                    <a:pt x="1952927" y="0"/>
                  </a:cubicBezTo>
                  <a:lnTo>
                    <a:pt x="1901126" y="0"/>
                  </a:lnTo>
                  <a:cubicBezTo>
                    <a:pt x="1195851" y="190913"/>
                    <a:pt x="553181" y="520772"/>
                    <a:pt x="0" y="952971"/>
                  </a:cubicBezTo>
                  <a:close/>
                </a:path>
              </a:pathLst>
            </a:custGeom>
            <a:grpFill/>
            <a:ln w="2540" cap="flat">
              <a:noFill/>
              <a:prstDash val="solid"/>
              <a:miter/>
            </a:ln>
          </p:spPr>
          <p:txBody>
            <a:bodyPr rtlCol="0" anchor="ctr"/>
            <a:lstStyle/>
            <a:p>
              <a:endParaRPr lang="en-US"/>
            </a:p>
          </p:txBody>
        </p:sp>
        <p:sp>
          <p:nvSpPr>
            <p:cNvPr id="11" name="Freeform 10">
              <a:extLst>
                <a:ext uri="{FF2B5EF4-FFF2-40B4-BE49-F238E27FC236}">
                  <a16:creationId xmlns:a16="http://schemas.microsoft.com/office/drawing/2014/main" id="{0204EEEB-CEF2-F532-4466-A68F64DFE8DF}"/>
                </a:ext>
              </a:extLst>
            </p:cNvPr>
            <p:cNvSpPr/>
            <p:nvPr/>
          </p:nvSpPr>
          <p:spPr>
            <a:xfrm>
              <a:off x="4685957" y="1270"/>
              <a:ext cx="4008373" cy="5142230"/>
            </a:xfrm>
            <a:custGeom>
              <a:avLst/>
              <a:gdLst>
                <a:gd name="connsiteX0" fmla="*/ 4002352 w 4008373"/>
                <a:gd name="connsiteY0" fmla="*/ 5142230 h 5142230"/>
                <a:gd name="connsiteX1" fmla="*/ 4008374 w 4008373"/>
                <a:gd name="connsiteY1" fmla="*/ 5142230 h 5142230"/>
                <a:gd name="connsiteX2" fmla="*/ 34578 w 4008373"/>
                <a:gd name="connsiteY2" fmla="*/ 0 h 5142230"/>
                <a:gd name="connsiteX3" fmla="*/ 0 w 4008373"/>
                <a:gd name="connsiteY3" fmla="*/ 0 h 5142230"/>
                <a:gd name="connsiteX4" fmla="*/ 4002352 w 4008373"/>
                <a:gd name="connsiteY4" fmla="*/ 5142230 h 51422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08373" h="5142230">
                  <a:moveTo>
                    <a:pt x="4002352" y="5142230"/>
                  </a:moveTo>
                  <a:lnTo>
                    <a:pt x="4008374" y="5142230"/>
                  </a:lnTo>
                  <a:cubicBezTo>
                    <a:pt x="3984974" y="2680892"/>
                    <a:pt x="2308134" y="614734"/>
                    <a:pt x="34578" y="0"/>
                  </a:cubicBezTo>
                  <a:lnTo>
                    <a:pt x="0" y="0"/>
                  </a:lnTo>
                  <a:cubicBezTo>
                    <a:pt x="2308491" y="613127"/>
                    <a:pt x="3982535" y="2753417"/>
                    <a:pt x="4002352" y="5142230"/>
                  </a:cubicBezTo>
                  <a:close/>
                </a:path>
              </a:pathLst>
            </a:custGeom>
            <a:grpFill/>
            <a:ln w="2540" cap="flat">
              <a:noFill/>
              <a:prstDash val="solid"/>
              <a:miter/>
            </a:ln>
          </p:spPr>
          <p:txBody>
            <a:bodyPr rtlCol="0" anchor="ctr"/>
            <a:lstStyle/>
            <a:p>
              <a:endParaRPr lang="en-US"/>
            </a:p>
          </p:txBody>
        </p:sp>
        <p:sp>
          <p:nvSpPr>
            <p:cNvPr id="12" name="Freeform 11">
              <a:extLst>
                <a:ext uri="{FF2B5EF4-FFF2-40B4-BE49-F238E27FC236}">
                  <a16:creationId xmlns:a16="http://schemas.microsoft.com/office/drawing/2014/main" id="{E3B8147E-1700-2E30-D31C-5C4EA74DD6C5}"/>
                </a:ext>
              </a:extLst>
            </p:cNvPr>
            <p:cNvSpPr/>
            <p:nvPr/>
          </p:nvSpPr>
          <p:spPr>
            <a:xfrm>
              <a:off x="177276" y="3197883"/>
              <a:ext cx="4020651" cy="1945616"/>
            </a:xfrm>
            <a:custGeom>
              <a:avLst/>
              <a:gdLst>
                <a:gd name="connsiteX0" fmla="*/ 2009768 w 4020651"/>
                <a:gd name="connsiteY0" fmla="*/ 17623 h 1945616"/>
                <a:gd name="connsiteX1" fmla="*/ 3993569 w 4020651"/>
                <a:gd name="connsiteY1" fmla="*/ 1794092 h 1945616"/>
                <a:gd name="connsiteX2" fmla="*/ 3133973 w 4020651"/>
                <a:gd name="connsiteY2" fmla="*/ 1126034 h 1945616"/>
                <a:gd name="connsiteX3" fmla="*/ 2249797 w 4020651"/>
                <a:gd name="connsiteY3" fmla="*/ 1945617 h 1945616"/>
                <a:gd name="connsiteX4" fmla="*/ 2264954 w 4020651"/>
                <a:gd name="connsiteY4" fmla="*/ 1945617 h 1945616"/>
                <a:gd name="connsiteX5" fmla="*/ 3142662 w 4020651"/>
                <a:gd name="connsiteY5" fmla="*/ 1140813 h 1945616"/>
                <a:gd name="connsiteX6" fmla="*/ 3750177 w 4020651"/>
                <a:gd name="connsiteY6" fmla="*/ 1396376 h 1945616"/>
                <a:gd name="connsiteX7" fmla="*/ 4002893 w 4020651"/>
                <a:gd name="connsiteY7" fmla="*/ 1945617 h 1945616"/>
                <a:gd name="connsiteX8" fmla="*/ 4020652 w 4020651"/>
                <a:gd name="connsiteY8" fmla="*/ 1945617 h 1945616"/>
                <a:gd name="connsiteX9" fmla="*/ 4020652 w 4020651"/>
                <a:gd name="connsiteY9" fmla="*/ 1945084 h 1945616"/>
                <a:gd name="connsiteX10" fmla="*/ 2010330 w 4020651"/>
                <a:gd name="connsiteY10" fmla="*/ 0 h 1945616"/>
                <a:gd name="connsiteX11" fmla="*/ 0 w 4020651"/>
                <a:gd name="connsiteY11" fmla="*/ 1945617 h 1945616"/>
                <a:gd name="connsiteX12" fmla="*/ 15275 w 4020651"/>
                <a:gd name="connsiteY12" fmla="*/ 1945617 h 1945616"/>
                <a:gd name="connsiteX13" fmla="*/ 2009768 w 4020651"/>
                <a:gd name="connsiteY13" fmla="*/ 17623 h 19456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020651" h="1945616">
                  <a:moveTo>
                    <a:pt x="2009768" y="17623"/>
                  </a:moveTo>
                  <a:cubicBezTo>
                    <a:pt x="3038268" y="17623"/>
                    <a:pt x="3884856" y="795027"/>
                    <a:pt x="3993569" y="1794092"/>
                  </a:cubicBezTo>
                  <a:cubicBezTo>
                    <a:pt x="3896314" y="1410114"/>
                    <a:pt x="3548375" y="1126034"/>
                    <a:pt x="3133973" y="1126034"/>
                  </a:cubicBezTo>
                  <a:cubicBezTo>
                    <a:pt x="2666676" y="1126034"/>
                    <a:pt x="2283887" y="1487260"/>
                    <a:pt x="2249797" y="1945617"/>
                  </a:cubicBezTo>
                  <a:lnTo>
                    <a:pt x="2264954" y="1945617"/>
                  </a:lnTo>
                  <a:cubicBezTo>
                    <a:pt x="2299839" y="1460292"/>
                    <a:pt x="2713271" y="1140813"/>
                    <a:pt x="3142662" y="1140813"/>
                  </a:cubicBezTo>
                  <a:cubicBezTo>
                    <a:pt x="3356075" y="1140813"/>
                    <a:pt x="3573400" y="1219712"/>
                    <a:pt x="3750177" y="1396376"/>
                  </a:cubicBezTo>
                  <a:cubicBezTo>
                    <a:pt x="3898931" y="1545082"/>
                    <a:pt x="3987268" y="1738074"/>
                    <a:pt x="4002893" y="1945617"/>
                  </a:cubicBezTo>
                  <a:lnTo>
                    <a:pt x="4020652" y="1945617"/>
                  </a:lnTo>
                  <a:cubicBezTo>
                    <a:pt x="4020652" y="1945439"/>
                    <a:pt x="4020652" y="1945261"/>
                    <a:pt x="4020652" y="1945084"/>
                  </a:cubicBezTo>
                  <a:cubicBezTo>
                    <a:pt x="4020652" y="996653"/>
                    <a:pt x="3180619" y="0"/>
                    <a:pt x="2010330" y="0"/>
                  </a:cubicBezTo>
                  <a:cubicBezTo>
                    <a:pt x="969971" y="0"/>
                    <a:pt x="35730" y="823951"/>
                    <a:pt x="0" y="1945617"/>
                  </a:cubicBezTo>
                  <a:lnTo>
                    <a:pt x="15275" y="1945617"/>
                  </a:lnTo>
                  <a:cubicBezTo>
                    <a:pt x="50447" y="874763"/>
                    <a:pt x="929829" y="17623"/>
                    <a:pt x="2009768" y="17623"/>
                  </a:cubicBezTo>
                  <a:close/>
                </a:path>
              </a:pathLst>
            </a:custGeom>
            <a:grpFill/>
            <a:ln w="2540" cap="flat">
              <a:noFill/>
              <a:prstDash val="solid"/>
              <a:miter/>
            </a:ln>
          </p:spPr>
          <p:txBody>
            <a:bodyPr rtlCol="0" anchor="ctr"/>
            <a:lstStyle/>
            <a:p>
              <a:endParaRPr lang="en-US"/>
            </a:p>
          </p:txBody>
        </p:sp>
      </p:grpSp>
      <p:sp>
        <p:nvSpPr>
          <p:cNvPr id="2" name="Title 1"/>
          <p:cNvSpPr>
            <a:spLocks noGrp="1"/>
          </p:cNvSpPr>
          <p:nvPr>
            <p:ph type="title"/>
          </p:nvPr>
        </p:nvSpPr>
        <p:spPr>
          <a:xfrm>
            <a:off x="419100" y="699389"/>
            <a:ext cx="4504056" cy="2639453"/>
          </a:xfrm>
        </p:spPr>
        <p:txBody>
          <a:bodyPr anchor="t" anchorCtr="0"/>
          <a:lstStyle>
            <a:lvl1pPr>
              <a:lnSpc>
                <a:spcPct val="100000"/>
              </a:lnSpc>
              <a:defRPr sz="4400">
                <a:solidFill>
                  <a:schemeClr val="bg1"/>
                </a:solidFill>
              </a:defRPr>
            </a:lvl1pPr>
          </a:lstStyle>
          <a:p>
            <a:r>
              <a:rPr lang="en-US" dirty="0"/>
              <a:t>Click to edit Master title style</a:t>
            </a:r>
          </a:p>
        </p:txBody>
      </p:sp>
      <p:sp>
        <p:nvSpPr>
          <p:cNvPr id="4" name="Date Placeholder 3"/>
          <p:cNvSpPr>
            <a:spLocks noGrp="1"/>
          </p:cNvSpPr>
          <p:nvPr>
            <p:ph type="dt" sz="half" idx="10"/>
          </p:nvPr>
        </p:nvSpPr>
        <p:spPr/>
        <p:txBody>
          <a:bodyPr/>
          <a:lstStyle/>
          <a:p>
            <a:fld id="{28F7BE2B-89CA-4E09-9822-F0F9212E09C7}"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7DF3A004-3E25-8EC9-4296-DF3366CB1866}"/>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1010" y="4718203"/>
            <a:ext cx="697704" cy="214068"/>
          </a:xfrm>
          <a:prstGeom prst="rect">
            <a:avLst/>
          </a:prstGeom>
        </p:spPr>
      </p:pic>
    </p:spTree>
    <p:extLst>
      <p:ext uri="{BB962C8B-B14F-4D97-AF65-F5344CB8AC3E}">
        <p14:creationId xmlns:p14="http://schemas.microsoft.com/office/powerpoint/2010/main" val="144374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Statement Slide 2">
    <p:bg>
      <p:bgPr>
        <a:solidFill>
          <a:schemeClr val="accent1"/>
        </a:solidFill>
        <a:effectLst/>
      </p:bgPr>
    </p:bg>
    <p:spTree>
      <p:nvGrpSpPr>
        <p:cNvPr id="1" name=""/>
        <p:cNvGrpSpPr/>
        <p:nvPr/>
      </p:nvGrpSpPr>
      <p:grpSpPr>
        <a:xfrm>
          <a:off x="0" y="0"/>
          <a:ext cx="0" cy="0"/>
          <a:chOff x="0" y="0"/>
          <a:chExt cx="0" cy="0"/>
        </a:xfrm>
      </p:grpSpPr>
      <p:pic>
        <p:nvPicPr>
          <p:cNvPr id="9" name="Picture 8" descr="Background pattern&#10;&#10;Description automatically generated">
            <a:extLst>
              <a:ext uri="{FF2B5EF4-FFF2-40B4-BE49-F238E27FC236}">
                <a16:creationId xmlns:a16="http://schemas.microsoft.com/office/drawing/2014/main" id="{B1172426-29A2-B1FA-1CB4-0984EE52A62E}"/>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le 1"/>
          <p:cNvSpPr>
            <a:spLocks noGrp="1"/>
          </p:cNvSpPr>
          <p:nvPr>
            <p:ph type="title"/>
          </p:nvPr>
        </p:nvSpPr>
        <p:spPr>
          <a:xfrm>
            <a:off x="419100" y="699389"/>
            <a:ext cx="4504056" cy="2639453"/>
          </a:xfrm>
        </p:spPr>
        <p:txBody>
          <a:bodyPr anchor="t" anchorCtr="0"/>
          <a:lstStyle>
            <a:lvl1pPr>
              <a:lnSpc>
                <a:spcPct val="100000"/>
              </a:lnSpc>
              <a:defRPr sz="4400">
                <a:solidFill>
                  <a:schemeClr val="bg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A42E9600-91ED-4064-BE2C-FABEE38DFF73}"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bg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57EAB85A-CEDA-4147-BFEE-FE6E6956DCC7}" type="slidenum">
              <a:rPr lang="en-US" smtClean="0"/>
              <a:pPr/>
              <a:t>‹#›</a:t>
            </a:fld>
            <a:endParaRPr lang="en-US"/>
          </a:p>
        </p:txBody>
      </p:sp>
      <p:pic>
        <p:nvPicPr>
          <p:cNvPr id="7" name="Graphic 6">
            <a:extLst>
              <a:ext uri="{FF2B5EF4-FFF2-40B4-BE49-F238E27FC236}">
                <a16:creationId xmlns:a16="http://schemas.microsoft.com/office/drawing/2014/main" id="{B94AE2E0-2A2B-9BC6-FCF0-7272FC284F1B}"/>
              </a:ext>
            </a:extLst>
          </p:cNvPr>
          <p:cNvPicPr>
            <a:picLocks noChangeAspect="1"/>
          </p:cNvPicPr>
          <p:nvPr userDrawn="1"/>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30213" y="4719032"/>
            <a:ext cx="700471" cy="214917"/>
          </a:xfrm>
          <a:prstGeom prst="rect">
            <a:avLst/>
          </a:prstGeom>
        </p:spPr>
      </p:pic>
    </p:spTree>
    <p:extLst>
      <p:ext uri="{BB962C8B-B14F-4D97-AF65-F5344CB8AC3E}">
        <p14:creationId xmlns:p14="http://schemas.microsoft.com/office/powerpoint/2010/main" val="1299215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tatement Slide 3">
    <p:bg>
      <p:bgPr>
        <a:solidFill>
          <a:schemeClr val="bg1"/>
        </a:solidFill>
        <a:effectLst/>
      </p:bgPr>
    </p:bg>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BBD2D21-C171-1A2B-AC3E-F6A951934E44}"/>
              </a:ext>
            </a:extLst>
          </p:cNvPr>
          <p:cNvSpPr>
            <a:spLocks noGrp="1"/>
          </p:cNvSpPr>
          <p:nvPr>
            <p:ph type="pic" sz="quarter" idx="13"/>
          </p:nvPr>
        </p:nvSpPr>
        <p:spPr>
          <a:xfrm>
            <a:off x="0" y="0"/>
            <a:ext cx="9144000" cy="5143500"/>
          </a:xfrm>
          <a:solidFill>
            <a:schemeClr val="bg2">
              <a:lumMod val="85000"/>
            </a:schemeClr>
          </a:solidFill>
        </p:spPr>
        <p:txBody>
          <a:bodyPr tIns="1188720"/>
          <a:lstStyle>
            <a:lvl1pPr marL="0" indent="0" algn="ctr">
              <a:buNone/>
              <a:defRPr/>
            </a:lvl1pPr>
          </a:lstStyle>
          <a:p>
            <a:r>
              <a:rPr lang="en-US"/>
              <a:t>Click icon to add picture</a:t>
            </a:r>
          </a:p>
        </p:txBody>
      </p:sp>
      <p:sp>
        <p:nvSpPr>
          <p:cNvPr id="2" name="Title 1"/>
          <p:cNvSpPr>
            <a:spLocks noGrp="1"/>
          </p:cNvSpPr>
          <p:nvPr>
            <p:ph type="title"/>
          </p:nvPr>
        </p:nvSpPr>
        <p:spPr>
          <a:xfrm>
            <a:off x="419100" y="699389"/>
            <a:ext cx="4504056" cy="2639453"/>
          </a:xfrm>
        </p:spPr>
        <p:txBody>
          <a:bodyPr anchor="t" anchorCtr="0"/>
          <a:lstStyle>
            <a:lvl1pPr>
              <a:lnSpc>
                <a:spcPct val="100000"/>
              </a:lnSpc>
              <a:defRPr sz="4400">
                <a:solidFill>
                  <a:schemeClr val="tx1"/>
                </a:solidFill>
              </a:defRPr>
            </a:lvl1p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8A457351-0F40-4FC4-9C1A-6F91DB0E9200}" type="datetime1">
              <a:rPr lang="en-US" smtClean="0"/>
              <a:t>7/11/23</a:t>
            </a:fld>
            <a:endParaRPr lang="en-US"/>
          </a:p>
        </p:txBody>
      </p:sp>
      <p:sp>
        <p:nvSpPr>
          <p:cNvPr id="5" name="Footer Placeholder 4"/>
          <p:cNvSpPr>
            <a:spLocks noGrp="1"/>
          </p:cNvSpPr>
          <p:nvPr>
            <p:ph type="ftr" sz="quarter" idx="11"/>
          </p:nvPr>
        </p:nvSpPr>
        <p:spPr/>
        <p:txBody>
          <a:bodyPr/>
          <a:lstStyle>
            <a:lvl1pPr>
              <a:defRPr>
                <a:solidFill>
                  <a:schemeClr val="tx1"/>
                </a:solidFill>
              </a:defRPr>
            </a:lvl1pPr>
          </a:lstStyle>
          <a:p>
            <a:r>
              <a:rPr lang="en-US"/>
              <a:t>Confidential and property of Intermountain Health</a:t>
            </a: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57EAB85A-CEDA-4147-BFEE-FE6E6956DCC7}" type="slidenum">
              <a:rPr lang="en-US" smtClean="0"/>
              <a:pPr/>
              <a:t>‹#›</a:t>
            </a:fld>
            <a:endParaRPr lang="en-US"/>
          </a:p>
        </p:txBody>
      </p:sp>
      <p:pic>
        <p:nvPicPr>
          <p:cNvPr id="8" name="Graphic 7">
            <a:extLst>
              <a:ext uri="{FF2B5EF4-FFF2-40B4-BE49-F238E27FC236}">
                <a16:creationId xmlns:a16="http://schemas.microsoft.com/office/drawing/2014/main" id="{CC2D972D-DD97-49AD-6284-DE9DB332BAFD}"/>
              </a:ext>
            </a:extLst>
          </p:cNvPr>
          <p:cNvPicPr>
            <a:picLocks noChangeAspect="1"/>
          </p:cNvPicPr>
          <p:nvPr userDrawn="1"/>
        </p:nvPicPr>
        <p:blipFill>
          <a:blip r:embed="rId2">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430212" y="4716476"/>
            <a:ext cx="700088" cy="214800"/>
          </a:xfrm>
          <a:prstGeom prst="rect">
            <a:avLst/>
          </a:prstGeom>
        </p:spPr>
      </p:pic>
    </p:spTree>
    <p:extLst>
      <p:ext uri="{BB962C8B-B14F-4D97-AF65-F5344CB8AC3E}">
        <p14:creationId xmlns:p14="http://schemas.microsoft.com/office/powerpoint/2010/main" val="2724409220"/>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19098" y="393106"/>
            <a:ext cx="8305801" cy="730353"/>
          </a:xfrm>
          <a:prstGeom prst="rect">
            <a:avLst/>
          </a:prstGeom>
        </p:spPr>
        <p:txBody>
          <a:bodyPr vert="horz" lIns="0" tIns="0" rIns="0" bIns="0" rtlCol="0" anchor="t" anchorCtr="0">
            <a:noAutofit/>
          </a:bodyPr>
          <a:lstStyle/>
          <a:p>
            <a:r>
              <a:rPr lang="en-US" dirty="0"/>
              <a:t>Click to edit Master title style</a:t>
            </a:r>
          </a:p>
        </p:txBody>
      </p:sp>
      <p:sp>
        <p:nvSpPr>
          <p:cNvPr id="3" name="Text Placeholder 2"/>
          <p:cNvSpPr>
            <a:spLocks noGrp="1"/>
          </p:cNvSpPr>
          <p:nvPr>
            <p:ph type="body" idx="1"/>
          </p:nvPr>
        </p:nvSpPr>
        <p:spPr>
          <a:xfrm>
            <a:off x="419099" y="1674813"/>
            <a:ext cx="5486400" cy="2784845"/>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500463" y="5430974"/>
            <a:ext cx="20574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2262677E-6BC6-4C7A-93B9-2D571ECA0CB2}" type="datetime1">
              <a:rPr lang="en-US" smtClean="0"/>
              <a:t>7/11/23</a:t>
            </a:fld>
            <a:endParaRPr lang="en-US" dirty="0"/>
          </a:p>
        </p:txBody>
      </p:sp>
      <p:sp>
        <p:nvSpPr>
          <p:cNvPr id="5" name="Footer Placeholder 4"/>
          <p:cNvSpPr>
            <a:spLocks noGrp="1"/>
          </p:cNvSpPr>
          <p:nvPr>
            <p:ph type="ftr" sz="quarter" idx="3"/>
          </p:nvPr>
        </p:nvSpPr>
        <p:spPr>
          <a:xfrm>
            <a:off x="4923156" y="4767388"/>
            <a:ext cx="3086100" cy="107722"/>
          </a:xfrm>
          <a:prstGeom prst="rect">
            <a:avLst/>
          </a:prstGeom>
        </p:spPr>
        <p:txBody>
          <a:bodyPr vert="horz" lIns="0" tIns="0" rIns="0" bIns="0" rtlCol="0" anchor="ctr">
            <a:noAutofit/>
          </a:bodyPr>
          <a:lstStyle>
            <a:lvl1pPr algn="r">
              <a:defRPr sz="700">
                <a:solidFill>
                  <a:schemeClr val="accent1"/>
                </a:solidFill>
              </a:defRPr>
            </a:lvl1pPr>
          </a:lstStyle>
          <a:p>
            <a:r>
              <a:rPr lang="en-US"/>
              <a:t>Confidential and property of Intermountain Health</a:t>
            </a:r>
            <a:endParaRPr lang="en-US" dirty="0"/>
          </a:p>
        </p:txBody>
      </p:sp>
      <p:sp>
        <p:nvSpPr>
          <p:cNvPr id="6" name="Slide Number Placeholder 5"/>
          <p:cNvSpPr>
            <a:spLocks noGrp="1"/>
          </p:cNvSpPr>
          <p:nvPr>
            <p:ph type="sldNum" sz="quarter" idx="4"/>
          </p:nvPr>
        </p:nvSpPr>
        <p:spPr>
          <a:xfrm>
            <a:off x="8439468" y="4767388"/>
            <a:ext cx="274320" cy="107722"/>
          </a:xfrm>
          <a:prstGeom prst="rect">
            <a:avLst/>
          </a:prstGeom>
        </p:spPr>
        <p:txBody>
          <a:bodyPr vert="horz" lIns="0" tIns="0" rIns="0" bIns="0" rtlCol="0" anchor="ctr">
            <a:noAutofit/>
          </a:bodyPr>
          <a:lstStyle>
            <a:lvl1pPr algn="r">
              <a:defRPr sz="700">
                <a:solidFill>
                  <a:schemeClr val="accent1"/>
                </a:solidFill>
              </a:defRPr>
            </a:lvl1pPr>
          </a:lstStyle>
          <a:p>
            <a:fld id="{57EAB85A-CEDA-4147-BFEE-FE6E6956DCC7}" type="slidenum">
              <a:rPr lang="en-US" smtClean="0"/>
              <a:pPr/>
              <a:t>‹#›</a:t>
            </a:fld>
            <a:endParaRPr lang="en-US" dirty="0"/>
          </a:p>
        </p:txBody>
      </p:sp>
      <p:pic>
        <p:nvPicPr>
          <p:cNvPr id="8" name="Graphic 7">
            <a:extLst>
              <a:ext uri="{FF2B5EF4-FFF2-40B4-BE49-F238E27FC236}">
                <a16:creationId xmlns:a16="http://schemas.microsoft.com/office/drawing/2014/main" id="{06C2FA8F-66B7-BF49-B2E6-46BF2B15056A}"/>
              </a:ext>
            </a:extLst>
          </p:cNvPr>
          <p:cNvPicPr>
            <a:picLocks noChangeAspect="1"/>
          </p:cNvPicPr>
          <p:nvPr userDrawn="1"/>
        </p:nvPicPr>
        <p:blipFill>
          <a:blip r:embed="rId35">
            <a:extLst>
              <a:ext uri="{28A0092B-C50C-407E-A947-70E740481C1C}">
                <a14:useLocalDpi xmlns:a14="http://schemas.microsoft.com/office/drawing/2010/main"/>
              </a:ext>
              <a:ext uri="{96DAC541-7B7A-43D3-8B79-37D633B846F1}">
                <asvg:svgBlip xmlns:asvg="http://schemas.microsoft.com/office/drawing/2016/SVG/main" r:embed="rId36"/>
              </a:ext>
            </a:extLst>
          </a:blip>
          <a:stretch>
            <a:fillRect/>
          </a:stretch>
        </p:blipFill>
        <p:spPr>
          <a:xfrm>
            <a:off x="431005" y="4718068"/>
            <a:ext cx="704088" cy="216027"/>
          </a:xfrm>
          <a:prstGeom prst="rect">
            <a:avLst/>
          </a:prstGeom>
        </p:spPr>
      </p:pic>
    </p:spTree>
    <p:extLst>
      <p:ext uri="{BB962C8B-B14F-4D97-AF65-F5344CB8AC3E}">
        <p14:creationId xmlns:p14="http://schemas.microsoft.com/office/powerpoint/2010/main" val="2609467285"/>
      </p:ext>
    </p:extLst>
  </p:cSld>
  <p:clrMap bg1="lt1" tx1="dk1" bg2="lt2" tx2="dk2" accent1="accent1" accent2="accent2" accent3="accent3" accent4="accent4" accent5="accent5" accent6="accent6" hlink="hlink" folHlink="folHlink"/>
  <p:sldLayoutIdLst>
    <p:sldLayoutId id="2147483661" r:id="rId1"/>
    <p:sldLayoutId id="2147483672" r:id="rId2"/>
    <p:sldLayoutId id="2147483663" r:id="rId3"/>
    <p:sldLayoutId id="2147483674" r:id="rId4"/>
    <p:sldLayoutId id="2147483673" r:id="rId5"/>
    <p:sldLayoutId id="2147483675" r:id="rId6"/>
    <p:sldLayoutId id="2147483676" r:id="rId7"/>
    <p:sldLayoutId id="2147483677" r:id="rId8"/>
    <p:sldLayoutId id="2147483678" r:id="rId9"/>
    <p:sldLayoutId id="2147483715" r:id="rId10"/>
    <p:sldLayoutId id="2147483679" r:id="rId11"/>
    <p:sldLayoutId id="2147483680" r:id="rId12"/>
    <p:sldLayoutId id="2147483681" r:id="rId13"/>
    <p:sldLayoutId id="2147483682" r:id="rId14"/>
    <p:sldLayoutId id="2147483683" r:id="rId15"/>
    <p:sldLayoutId id="2147483684" r:id="rId16"/>
    <p:sldLayoutId id="2147483685" r:id="rId17"/>
    <p:sldLayoutId id="2147483714" r:id="rId18"/>
    <p:sldLayoutId id="2147483710" r:id="rId19"/>
    <p:sldLayoutId id="2147483711" r:id="rId20"/>
    <p:sldLayoutId id="2147483666" r:id="rId21"/>
    <p:sldLayoutId id="2147483667" r:id="rId22"/>
    <p:sldLayoutId id="2147483687" r:id="rId23"/>
    <p:sldLayoutId id="2147483688" r:id="rId24"/>
    <p:sldLayoutId id="2147483689" r:id="rId25"/>
    <p:sldLayoutId id="2147483690" r:id="rId26"/>
    <p:sldLayoutId id="2147483691" r:id="rId27"/>
    <p:sldLayoutId id="2147483692" r:id="rId28"/>
    <p:sldLayoutId id="2147483693" r:id="rId29"/>
    <p:sldLayoutId id="2147483694" r:id="rId30"/>
    <p:sldLayoutId id="2147483695" r:id="rId31"/>
    <p:sldLayoutId id="2147483696" r:id="rId32"/>
    <p:sldLayoutId id="2147483697" r:id="rId33"/>
  </p:sldLayoutIdLst>
  <p:hf hdr="0" dt="0"/>
  <p:txStyles>
    <p:titleStyle>
      <a:lvl1pPr algn="l" defTabSz="6858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171450" indent="-171450" algn="l" defTabSz="685800" rtl="0" eaLnBrk="1" latinLnBrk="0" hangingPunct="1">
        <a:lnSpc>
          <a:spcPct val="100000"/>
        </a:lnSpc>
        <a:spcBef>
          <a:spcPts val="1200"/>
        </a:spcBef>
        <a:buFont typeface="Arial" panose="020B0604020202020204" pitchFamily="34" charset="0"/>
        <a:buChar char="•"/>
        <a:defRPr sz="1800" b="0" kern="1200">
          <a:solidFill>
            <a:schemeClr val="tx1"/>
          </a:solidFill>
          <a:latin typeface="+mn-lt"/>
          <a:ea typeface="+mn-ea"/>
          <a:cs typeface="+mn-cs"/>
        </a:defRPr>
      </a:lvl1pPr>
      <a:lvl2pPr marL="512763"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4pPr>
      <a:lvl5pPr marL="1543050" indent="-171450" algn="l" defTabSz="685800" rtl="0" eaLnBrk="1" latinLnBrk="0" hangingPunct="1">
        <a:lnSpc>
          <a:spcPct val="100000"/>
        </a:lnSpc>
        <a:spcBef>
          <a:spcPts val="1200"/>
        </a:spcBef>
        <a:buFont typeface="Arial" panose="020B0604020202020204" pitchFamily="34" charset="0"/>
        <a:buChar char="•"/>
        <a:defRPr sz="180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46" userDrawn="1">
          <p15:clr>
            <a:srgbClr val="F26B43"/>
          </p15:clr>
        </p15:guide>
        <p15:guide id="2" pos="264" userDrawn="1">
          <p15:clr>
            <a:srgbClr val="F26B43"/>
          </p15:clr>
        </p15:guide>
        <p15:guide id="4" pos="5496" userDrawn="1">
          <p15:clr>
            <a:srgbClr val="F26B43"/>
          </p15:clr>
        </p15:guide>
        <p15:guide id="5" orient="horz" pos="2810" userDrawn="1">
          <p15:clr>
            <a:srgbClr val="F26B43"/>
          </p15:clr>
        </p15:guide>
        <p15:guide id="6" orient="horz" pos="708" userDrawn="1">
          <p15:clr>
            <a:srgbClr val="F26B43"/>
          </p15:clr>
        </p15:guide>
        <p15:guide id="7" orient="horz" pos="105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3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C6ADFD-6E47-F52B-25C7-889036710458}"/>
              </a:ext>
            </a:extLst>
          </p:cNvPr>
          <p:cNvSpPr>
            <a:spLocks noGrp="1"/>
          </p:cNvSpPr>
          <p:nvPr>
            <p:ph type="ctrTitle"/>
          </p:nvPr>
        </p:nvSpPr>
        <p:spPr>
          <a:xfrm>
            <a:off x="430212" y="1491239"/>
            <a:ext cx="8652828" cy="1574178"/>
          </a:xfrm>
        </p:spPr>
        <p:txBody>
          <a:bodyPr/>
          <a:lstStyle/>
          <a:p>
            <a:r>
              <a:rPr lang="en-US" dirty="0"/>
              <a:t>Adherence to Pediatric Massive Transfusion Protocol: Impact of an APP-Led MTP Response Team</a:t>
            </a:r>
          </a:p>
        </p:txBody>
      </p:sp>
      <p:sp>
        <p:nvSpPr>
          <p:cNvPr id="12" name="Subtitle 11">
            <a:extLst>
              <a:ext uri="{FF2B5EF4-FFF2-40B4-BE49-F238E27FC236}">
                <a16:creationId xmlns:a16="http://schemas.microsoft.com/office/drawing/2014/main" id="{6E1F230C-5CBC-4D0D-0439-D5148DC080CE}"/>
              </a:ext>
            </a:extLst>
          </p:cNvPr>
          <p:cNvSpPr>
            <a:spLocks noGrp="1"/>
          </p:cNvSpPr>
          <p:nvPr>
            <p:ph type="subTitle" idx="1"/>
          </p:nvPr>
        </p:nvSpPr>
        <p:spPr>
          <a:xfrm>
            <a:off x="430212" y="2978009"/>
            <a:ext cx="4002451" cy="1482866"/>
          </a:xfrm>
        </p:spPr>
        <p:txBody>
          <a:bodyPr/>
          <a:lstStyle/>
          <a:p>
            <a:endParaRPr lang="en-US" dirty="0"/>
          </a:p>
          <a:p>
            <a:r>
              <a:rPr lang="en-US" dirty="0"/>
              <a:t>Chance Basinger, MPA, MPAS, PA-C</a:t>
            </a:r>
          </a:p>
          <a:p>
            <a:r>
              <a:rPr lang="en-US" dirty="0"/>
              <a:t>IMC Trauma Services</a:t>
            </a:r>
          </a:p>
          <a:p>
            <a:r>
              <a:rPr lang="en-US" dirty="0"/>
              <a:t>Pediatric Trauma/General Surgery</a:t>
            </a:r>
          </a:p>
          <a:p>
            <a:endParaRPr lang="en-US" dirty="0"/>
          </a:p>
        </p:txBody>
      </p:sp>
      <p:sp>
        <p:nvSpPr>
          <p:cNvPr id="3" name="Footer Placeholder 2">
            <a:extLst>
              <a:ext uri="{FF2B5EF4-FFF2-40B4-BE49-F238E27FC236}">
                <a16:creationId xmlns:a16="http://schemas.microsoft.com/office/drawing/2014/main" id="{EC86F85F-86F8-A6E8-8527-4C0243103C7B}"/>
              </a:ext>
            </a:extLst>
          </p:cNvPr>
          <p:cNvSpPr>
            <a:spLocks noGrp="1"/>
          </p:cNvSpPr>
          <p:nvPr>
            <p:ph type="ftr" sz="quarter" idx="11"/>
          </p:nvPr>
        </p:nvSpPr>
        <p:spPr/>
        <p:txBody>
          <a:bodyPr/>
          <a:lstStyle/>
          <a:p>
            <a:r>
              <a:rPr lang="en-US"/>
              <a:t>Confidential and property of Intermountain Health</a:t>
            </a:r>
          </a:p>
        </p:txBody>
      </p:sp>
    </p:spTree>
    <p:extLst>
      <p:ext uri="{BB962C8B-B14F-4D97-AF65-F5344CB8AC3E}">
        <p14:creationId xmlns:p14="http://schemas.microsoft.com/office/powerpoint/2010/main" val="35664780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5D0E-6E96-4A9A-7C11-13E56D1EF6F5}"/>
              </a:ext>
            </a:extLst>
          </p:cNvPr>
          <p:cNvSpPr>
            <a:spLocks noGrp="1"/>
          </p:cNvSpPr>
          <p:nvPr>
            <p:ph type="title"/>
          </p:nvPr>
        </p:nvSpPr>
        <p:spPr>
          <a:xfrm>
            <a:off x="458570" y="1252023"/>
            <a:ext cx="4007621" cy="2639453"/>
          </a:xfrm>
        </p:spPr>
        <p:txBody>
          <a:bodyPr anchor="t">
            <a:normAutofit/>
          </a:bodyPr>
          <a:lstStyle/>
          <a:p>
            <a:r>
              <a:rPr lang="en-US" sz="4400" dirty="0"/>
              <a:t>Pre and Post Implementation Comparison</a:t>
            </a:r>
          </a:p>
        </p:txBody>
      </p:sp>
      <p:sp>
        <p:nvSpPr>
          <p:cNvPr id="2" name="Footer Placeholder 1">
            <a:extLst>
              <a:ext uri="{FF2B5EF4-FFF2-40B4-BE49-F238E27FC236}">
                <a16:creationId xmlns:a16="http://schemas.microsoft.com/office/drawing/2014/main" id="{F4CDB284-016C-EB7B-BE45-4A89180F1726}"/>
              </a:ext>
            </a:extLst>
          </p:cNvPr>
          <p:cNvSpPr>
            <a:spLocks noGrp="1"/>
          </p:cNvSpPr>
          <p:nvPr>
            <p:ph type="ftr" sz="quarter" idx="11"/>
          </p:nvPr>
        </p:nvSpPr>
        <p:spPr>
          <a:xfrm>
            <a:off x="4923156" y="4767388"/>
            <a:ext cx="3086100" cy="107722"/>
          </a:xfrm>
        </p:spPr>
        <p:txBody>
          <a:bodyPr anchor="ctr">
            <a:normAutofit/>
          </a:bodyPr>
          <a:lstStyle/>
          <a:p>
            <a:pPr>
              <a:spcAft>
                <a:spcPts val="600"/>
              </a:spcAft>
            </a:pPr>
            <a:r>
              <a:rPr lang="en-US"/>
              <a:t>Confidential and property of Intermountain Health</a:t>
            </a:r>
          </a:p>
        </p:txBody>
      </p:sp>
      <p:sp>
        <p:nvSpPr>
          <p:cNvPr id="3" name="Slide Number Placeholder 2">
            <a:extLst>
              <a:ext uri="{FF2B5EF4-FFF2-40B4-BE49-F238E27FC236}">
                <a16:creationId xmlns:a16="http://schemas.microsoft.com/office/drawing/2014/main" id="{3421C41A-AA79-FFDE-A07D-A12CAE647B2B}"/>
              </a:ext>
            </a:extLst>
          </p:cNvPr>
          <p:cNvSpPr>
            <a:spLocks noGrp="1"/>
          </p:cNvSpPr>
          <p:nvPr>
            <p:ph type="sldNum" sz="quarter" idx="12"/>
          </p:nvPr>
        </p:nvSpPr>
        <p:spPr>
          <a:xfrm>
            <a:off x="8439468" y="4767388"/>
            <a:ext cx="274320" cy="107722"/>
          </a:xfrm>
        </p:spPr>
        <p:txBody>
          <a:bodyPr anchor="ctr">
            <a:normAutofit/>
          </a:bodyPr>
          <a:lstStyle/>
          <a:p>
            <a:pPr>
              <a:spcAft>
                <a:spcPts val="600"/>
              </a:spcAft>
            </a:pPr>
            <a:fld id="{57EAB85A-CEDA-4147-BFEE-FE6E6956DCC7}" type="slidenum">
              <a:rPr lang="en-US" smtClean="0"/>
              <a:pPr>
                <a:spcAft>
                  <a:spcPts val="600"/>
                </a:spcAft>
              </a:pPr>
              <a:t>10</a:t>
            </a:fld>
            <a:endParaRPr lang="en-US"/>
          </a:p>
        </p:txBody>
      </p:sp>
      <p:sp>
        <p:nvSpPr>
          <p:cNvPr id="6" name="Picture Placeholder 5">
            <a:extLst>
              <a:ext uri="{FF2B5EF4-FFF2-40B4-BE49-F238E27FC236}">
                <a16:creationId xmlns:a16="http://schemas.microsoft.com/office/drawing/2014/main" id="{7CFA9109-3E70-404A-B54E-8A7E4D025C9D}"/>
              </a:ext>
            </a:extLst>
          </p:cNvPr>
          <p:cNvSpPr>
            <a:spLocks noGrp="1"/>
          </p:cNvSpPr>
          <p:nvPr>
            <p:ph type="pic" sz="quarter" idx="13"/>
          </p:nvPr>
        </p:nvSpPr>
        <p:spPr/>
      </p:sp>
      <p:graphicFrame>
        <p:nvGraphicFramePr>
          <p:cNvPr id="5" name="Table 4">
            <a:extLst>
              <a:ext uri="{FF2B5EF4-FFF2-40B4-BE49-F238E27FC236}">
                <a16:creationId xmlns:a16="http://schemas.microsoft.com/office/drawing/2014/main" id="{351E85BE-B0D6-49C0-87F2-F33C219BDA73}"/>
              </a:ext>
            </a:extLst>
          </p:cNvPr>
          <p:cNvGraphicFramePr>
            <a:graphicFrameLocks noGrp="1"/>
          </p:cNvGraphicFramePr>
          <p:nvPr>
            <p:extLst>
              <p:ext uri="{D42A27DB-BD31-4B8C-83A1-F6EECF244321}">
                <p14:modId xmlns:p14="http://schemas.microsoft.com/office/powerpoint/2010/main" val="942489432"/>
              </p:ext>
            </p:extLst>
          </p:nvPr>
        </p:nvGraphicFramePr>
        <p:xfrm>
          <a:off x="4572000" y="0"/>
          <a:ext cx="4572001" cy="5143499"/>
        </p:xfrm>
        <a:graphic>
          <a:graphicData uri="http://schemas.openxmlformats.org/drawingml/2006/table">
            <a:tbl>
              <a:tblPr firstRow="1" bandRow="1">
                <a:tableStyleId>{5C22544A-7EE6-4342-B048-85BDC9FD1C3A}</a:tableStyleId>
              </a:tblPr>
              <a:tblGrid>
                <a:gridCol w="1279847">
                  <a:extLst>
                    <a:ext uri="{9D8B030D-6E8A-4147-A177-3AD203B41FA5}">
                      <a16:colId xmlns:a16="http://schemas.microsoft.com/office/drawing/2014/main" val="4235120409"/>
                    </a:ext>
                  </a:extLst>
                </a:gridCol>
                <a:gridCol w="1186809">
                  <a:extLst>
                    <a:ext uri="{9D8B030D-6E8A-4147-A177-3AD203B41FA5}">
                      <a16:colId xmlns:a16="http://schemas.microsoft.com/office/drawing/2014/main" val="2157920514"/>
                    </a:ext>
                  </a:extLst>
                </a:gridCol>
                <a:gridCol w="1186809">
                  <a:extLst>
                    <a:ext uri="{9D8B030D-6E8A-4147-A177-3AD203B41FA5}">
                      <a16:colId xmlns:a16="http://schemas.microsoft.com/office/drawing/2014/main" val="745789410"/>
                    </a:ext>
                  </a:extLst>
                </a:gridCol>
                <a:gridCol w="826568">
                  <a:extLst>
                    <a:ext uri="{9D8B030D-6E8A-4147-A177-3AD203B41FA5}">
                      <a16:colId xmlns:a16="http://schemas.microsoft.com/office/drawing/2014/main" val="2219294005"/>
                    </a:ext>
                  </a:extLst>
                </a:gridCol>
                <a:gridCol w="91968">
                  <a:extLst>
                    <a:ext uri="{9D8B030D-6E8A-4147-A177-3AD203B41FA5}">
                      <a16:colId xmlns:a16="http://schemas.microsoft.com/office/drawing/2014/main" val="1428023806"/>
                    </a:ext>
                  </a:extLst>
                </a:gridCol>
              </a:tblGrid>
              <a:tr h="534487">
                <a:tc gridSpan="5">
                  <a:txBody>
                    <a:bodyPr/>
                    <a:lstStyle/>
                    <a:p>
                      <a:pPr marL="63500" marR="63500" algn="just">
                        <a:spcBef>
                          <a:spcPts val="0"/>
                        </a:spcBef>
                        <a:spcAft>
                          <a:spcPts val="0"/>
                        </a:spcAft>
                      </a:pPr>
                      <a:r>
                        <a:rPr lang="en-US" sz="900">
                          <a:effectLst/>
                        </a:rPr>
                        <a:t>Table 2. Comparison of Patients who Received Product and Mortality Before and After Implementation of APP-Led MT Team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440840230"/>
                  </a:ext>
                </a:extLst>
              </a:tr>
              <a:tr h="957638">
                <a:tc>
                  <a:txBody>
                    <a:bodyPr/>
                    <a:lstStyle/>
                    <a:p>
                      <a:pPr marL="63500" marR="6350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Pre-Implementation, </a:t>
                      </a:r>
                    </a:p>
                    <a:p>
                      <a:pPr marL="63500" marR="63500" algn="ctr">
                        <a:spcBef>
                          <a:spcPts val="0"/>
                        </a:spcBef>
                        <a:spcAft>
                          <a:spcPts val="0"/>
                        </a:spcAft>
                      </a:pPr>
                      <a:r>
                        <a:rPr lang="en-US" sz="900">
                          <a:effectLst/>
                        </a:rPr>
                        <a:t>N = 16</a:t>
                      </a:r>
                      <a:r>
                        <a:rPr lang="en-US" sz="900" baseline="300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Post-Implementation, </a:t>
                      </a:r>
                    </a:p>
                    <a:p>
                      <a:pPr marL="63500" marR="63500" algn="ctr">
                        <a:spcBef>
                          <a:spcPts val="0"/>
                        </a:spcBef>
                        <a:spcAft>
                          <a:spcPts val="0"/>
                        </a:spcAft>
                      </a:pPr>
                      <a:r>
                        <a:rPr lang="en-US" sz="900">
                          <a:effectLst/>
                        </a:rPr>
                        <a:t>N = 20</a:t>
                      </a:r>
                      <a:r>
                        <a:rPr lang="en-US" sz="900" baseline="30000">
                          <a:effectLst/>
                        </a:rPr>
                        <a:t>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p-value</a:t>
                      </a:r>
                      <a:r>
                        <a:rPr lang="en-US" sz="900" baseline="30000">
                          <a:effectLst/>
                        </a:rPr>
                        <a:t>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48894506"/>
                  </a:ext>
                </a:extLst>
              </a:tr>
              <a:tr h="478819">
                <a:tc>
                  <a:txBody>
                    <a:bodyPr/>
                    <a:lstStyle/>
                    <a:p>
                      <a:pPr marL="63500" marR="63500">
                        <a:spcBef>
                          <a:spcPts val="0"/>
                        </a:spcBef>
                        <a:spcAft>
                          <a:spcPts val="0"/>
                        </a:spcAft>
                      </a:pPr>
                      <a:r>
                        <a:rPr lang="en-US" sz="900">
                          <a:effectLst/>
                        </a:rPr>
                        <a:t>Balanced Transfusion</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4 (25%)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17 (85%)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&lt;0.001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12606446"/>
                  </a:ext>
                </a:extLst>
              </a:tr>
              <a:tr h="308490">
                <a:tc>
                  <a:txBody>
                    <a:bodyPr/>
                    <a:lstStyle/>
                    <a:p>
                      <a:pPr marL="63500" marR="63500">
                        <a:spcBef>
                          <a:spcPts val="0"/>
                        </a:spcBef>
                        <a:spcAft>
                          <a:spcPts val="0"/>
                        </a:spcAft>
                      </a:pPr>
                      <a:r>
                        <a:rPr lang="en-US" sz="900">
                          <a:effectLst/>
                        </a:rPr>
                        <a:t>Cryoprecipitate</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5 (31%)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14 (70%)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88968128"/>
                  </a:ext>
                </a:extLst>
              </a:tr>
              <a:tr h="346301">
                <a:tc>
                  <a:txBody>
                    <a:bodyPr/>
                    <a:lstStyle/>
                    <a:p>
                      <a:pPr marL="63500" marR="63500">
                        <a:spcBef>
                          <a:spcPts val="0"/>
                        </a:spcBef>
                        <a:spcAft>
                          <a:spcPts val="0"/>
                        </a:spcAft>
                      </a:pPr>
                      <a:r>
                        <a:rPr lang="en-US" sz="900">
                          <a:effectLst/>
                        </a:rPr>
                        <a:t>TXA</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3 (19%)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15 (75%)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&lt;0.001</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22613742"/>
                  </a:ext>
                </a:extLst>
              </a:tr>
              <a:tr h="316224">
                <a:tc>
                  <a:txBody>
                    <a:bodyPr/>
                    <a:lstStyle/>
                    <a:p>
                      <a:pPr marL="63500" marR="63500">
                        <a:spcBef>
                          <a:spcPts val="0"/>
                        </a:spcBef>
                        <a:spcAft>
                          <a:spcPts val="0"/>
                        </a:spcAft>
                      </a:pPr>
                      <a:r>
                        <a:rPr lang="en-US" sz="900">
                          <a:effectLst/>
                        </a:rPr>
                        <a:t>Factor VII</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3 (19%)</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5 (25%)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0.7</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5926526"/>
                  </a:ext>
                </a:extLst>
              </a:tr>
              <a:tr h="332551">
                <a:tc>
                  <a:txBody>
                    <a:bodyPr/>
                    <a:lstStyle/>
                    <a:p>
                      <a:pPr marL="63500" marR="63500">
                        <a:spcBef>
                          <a:spcPts val="0"/>
                        </a:spcBef>
                        <a:spcAft>
                          <a:spcPts val="0"/>
                        </a:spcAft>
                      </a:pPr>
                      <a:r>
                        <a:rPr lang="en-US" sz="900">
                          <a:effectLst/>
                        </a:rPr>
                        <a:t>Calcium</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14 (88%)</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20 (100%)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93420540"/>
                  </a:ext>
                </a:extLst>
              </a:tr>
              <a:tr h="534487">
                <a:tc>
                  <a:txBody>
                    <a:bodyPr/>
                    <a:lstStyle/>
                    <a:p>
                      <a:pPr marL="63500" marR="63500">
                        <a:spcBef>
                          <a:spcPts val="0"/>
                        </a:spcBef>
                        <a:spcAft>
                          <a:spcPts val="0"/>
                        </a:spcAft>
                      </a:pPr>
                      <a:r>
                        <a:rPr lang="en-US" sz="900">
                          <a:effectLst/>
                        </a:rPr>
                        <a:t>Antibiotics Redosed</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7 (44%)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12 (60%)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0.3</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95154553"/>
                  </a:ext>
                </a:extLst>
              </a:tr>
              <a:tr h="267244">
                <a:tc>
                  <a:txBody>
                    <a:bodyPr/>
                    <a:lstStyle/>
                    <a:p>
                      <a:pPr marL="63500" marR="63500">
                        <a:spcBef>
                          <a:spcPts val="0"/>
                        </a:spcBef>
                        <a:spcAft>
                          <a:spcPts val="0"/>
                        </a:spcAft>
                      </a:pPr>
                      <a:r>
                        <a:rPr lang="en-US" sz="900">
                          <a:effectLst/>
                        </a:rPr>
                        <a:t>Vitamin K</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1 (6.2%)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5 (25%)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791364133"/>
                  </a:ext>
                </a:extLst>
              </a:tr>
              <a:tr h="267244">
                <a:tc>
                  <a:txBody>
                    <a:bodyPr/>
                    <a:lstStyle/>
                    <a:p>
                      <a:pPr marL="63500" marR="63500">
                        <a:spcBef>
                          <a:spcPts val="0"/>
                        </a:spcBef>
                        <a:spcAft>
                          <a:spcPts val="0"/>
                        </a:spcAft>
                      </a:pPr>
                      <a:r>
                        <a:rPr lang="en-US" sz="900">
                          <a:effectLst/>
                        </a:rPr>
                        <a:t>DDAVP</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1 (6.2%)</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4 (20%)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1791307"/>
                  </a:ext>
                </a:extLst>
              </a:tr>
              <a:tr h="252637">
                <a:tc>
                  <a:txBody>
                    <a:bodyPr/>
                    <a:lstStyle/>
                    <a:p>
                      <a:pPr marL="63500" marR="63500">
                        <a:spcBef>
                          <a:spcPts val="0"/>
                        </a:spcBef>
                        <a:spcAft>
                          <a:spcPts val="0"/>
                        </a:spcAft>
                      </a:pPr>
                      <a:r>
                        <a:rPr lang="en-US" sz="900">
                          <a:effectLst/>
                        </a:rPr>
                        <a:t>Mortality</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900">
                          <a:effectLst/>
                        </a:rPr>
                        <a:t>8 (50%)</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nchor="ctr"/>
                </a:tc>
                <a:tc>
                  <a:txBody>
                    <a:bodyPr/>
                    <a:lstStyle/>
                    <a:p>
                      <a:pPr marL="63500" marR="63500" algn="ctr">
                        <a:spcBef>
                          <a:spcPts val="0"/>
                        </a:spcBef>
                        <a:spcAft>
                          <a:spcPts val="0"/>
                        </a:spcAft>
                      </a:pPr>
                      <a:r>
                        <a:rPr lang="en-US" sz="900">
                          <a:effectLst/>
                        </a:rPr>
                        <a:t>13 (65%)</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900">
                          <a:effectLst/>
                        </a:rPr>
                        <a:t>0.4</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900">
                          <a:effectLst/>
                        </a:rPr>
                        <a:t>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254619818"/>
                  </a:ext>
                </a:extLst>
              </a:tr>
              <a:tr h="280133">
                <a:tc gridSpan="5">
                  <a:txBody>
                    <a:bodyPr/>
                    <a:lstStyle/>
                    <a:p>
                      <a:pPr marL="63500" marR="63500">
                        <a:spcBef>
                          <a:spcPts val="0"/>
                        </a:spcBef>
                        <a:spcAft>
                          <a:spcPts val="0"/>
                        </a:spcAft>
                      </a:pPr>
                      <a:r>
                        <a:rPr lang="en-US" sz="900" baseline="30000">
                          <a:effectLst/>
                        </a:rPr>
                        <a:t>1</a:t>
                      </a:r>
                      <a:r>
                        <a:rPr lang="en-US" sz="900">
                          <a:effectLst/>
                        </a:rPr>
                        <a:t>n (%)</a:t>
                      </a:r>
                      <a:endParaRPr lang="en-US" sz="90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12176133"/>
                  </a:ext>
                </a:extLst>
              </a:tr>
              <a:tr h="267244">
                <a:tc gridSpan="5">
                  <a:txBody>
                    <a:bodyPr/>
                    <a:lstStyle/>
                    <a:p>
                      <a:pPr marL="63500" marR="63500">
                        <a:spcBef>
                          <a:spcPts val="0"/>
                        </a:spcBef>
                        <a:spcAft>
                          <a:spcPts val="0"/>
                        </a:spcAft>
                      </a:pPr>
                      <a:r>
                        <a:rPr lang="en-US" sz="900" baseline="30000" dirty="0">
                          <a:effectLst/>
                        </a:rPr>
                        <a:t>2</a:t>
                      </a:r>
                      <a:r>
                        <a:rPr lang="en-US" sz="900" dirty="0">
                          <a:effectLst/>
                        </a:rPr>
                        <a:t>Pearson's Chi-squared test; Fisher's exact test</a:t>
                      </a:r>
                      <a:endParaRPr lang="en-US" sz="900" dirty="0">
                        <a:effectLst/>
                        <a:latin typeface="Calibri" panose="020F0502020204030204" pitchFamily="34" charset="0"/>
                        <a:ea typeface="Calibri" panose="020F0502020204030204" pitchFamily="34" charset="0"/>
                        <a:cs typeface="Times New Roman" panose="02020603050405020304" pitchFamily="18" charset="0"/>
                      </a:endParaRPr>
                    </a:p>
                  </a:txBody>
                  <a:tcPr marL="53169" marR="53169"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761856009"/>
                  </a:ext>
                </a:extLst>
              </a:tr>
            </a:tbl>
          </a:graphicData>
        </a:graphic>
      </p:graphicFrame>
    </p:spTree>
    <p:extLst>
      <p:ext uri="{BB962C8B-B14F-4D97-AF65-F5344CB8AC3E}">
        <p14:creationId xmlns:p14="http://schemas.microsoft.com/office/powerpoint/2010/main" val="10457923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B990-8799-4E7D-86C6-22AD78E77E13}"/>
              </a:ext>
            </a:extLst>
          </p:cNvPr>
          <p:cNvSpPr>
            <a:spLocks noGrp="1"/>
          </p:cNvSpPr>
          <p:nvPr>
            <p:ph type="title"/>
          </p:nvPr>
        </p:nvSpPr>
        <p:spPr>
          <a:xfrm>
            <a:off x="419099" y="110596"/>
            <a:ext cx="8305801" cy="730353"/>
          </a:xfrm>
        </p:spPr>
        <p:txBody>
          <a:bodyPr/>
          <a:lstStyle/>
          <a:p>
            <a:r>
              <a:rPr lang="en-US" dirty="0"/>
              <a:t>Side Benefits</a:t>
            </a:r>
          </a:p>
        </p:txBody>
      </p:sp>
      <p:sp>
        <p:nvSpPr>
          <p:cNvPr id="4" name="Footer Placeholder 3">
            <a:extLst>
              <a:ext uri="{FF2B5EF4-FFF2-40B4-BE49-F238E27FC236}">
                <a16:creationId xmlns:a16="http://schemas.microsoft.com/office/drawing/2014/main" id="{65E5E8ED-4DCF-458C-9CDF-A8AD8517ADBB}"/>
              </a:ext>
            </a:extLst>
          </p:cNvPr>
          <p:cNvSpPr>
            <a:spLocks noGrp="1"/>
          </p:cNvSpPr>
          <p:nvPr>
            <p:ph type="ftr" sz="quarter" idx="11"/>
          </p:nvPr>
        </p:nvSpPr>
        <p:spPr/>
        <p:txBody>
          <a:bodyPr/>
          <a:lstStyle/>
          <a:p>
            <a:r>
              <a:rPr lang="en-US"/>
              <a:t>Confidential and property of Intermountain Health</a:t>
            </a:r>
          </a:p>
        </p:txBody>
      </p:sp>
      <p:sp>
        <p:nvSpPr>
          <p:cNvPr id="5" name="Slide Number Placeholder 4">
            <a:extLst>
              <a:ext uri="{FF2B5EF4-FFF2-40B4-BE49-F238E27FC236}">
                <a16:creationId xmlns:a16="http://schemas.microsoft.com/office/drawing/2014/main" id="{6EA61598-AE90-4596-BBC8-D51E15B2CBCA}"/>
              </a:ext>
            </a:extLst>
          </p:cNvPr>
          <p:cNvSpPr>
            <a:spLocks noGrp="1"/>
          </p:cNvSpPr>
          <p:nvPr>
            <p:ph type="sldNum" sz="quarter" idx="12"/>
          </p:nvPr>
        </p:nvSpPr>
        <p:spPr/>
        <p:txBody>
          <a:bodyPr/>
          <a:lstStyle/>
          <a:p>
            <a:fld id="{57EAB85A-CEDA-4147-BFEE-FE6E6956DCC7}" type="slidenum">
              <a:rPr lang="en-US" smtClean="0"/>
              <a:t>11</a:t>
            </a:fld>
            <a:endParaRPr lang="en-US"/>
          </a:p>
        </p:txBody>
      </p:sp>
      <p:sp>
        <p:nvSpPr>
          <p:cNvPr id="6" name="Text Placeholder 5">
            <a:extLst>
              <a:ext uri="{FF2B5EF4-FFF2-40B4-BE49-F238E27FC236}">
                <a16:creationId xmlns:a16="http://schemas.microsoft.com/office/drawing/2014/main" id="{462F9EA2-262C-439D-ADFC-9CD68282BD83}"/>
              </a:ext>
            </a:extLst>
          </p:cNvPr>
          <p:cNvSpPr>
            <a:spLocks noGrp="1"/>
          </p:cNvSpPr>
          <p:nvPr>
            <p:ph type="body" sz="quarter" idx="13"/>
          </p:nvPr>
        </p:nvSpPr>
        <p:spPr>
          <a:xfrm>
            <a:off x="419100" y="551923"/>
            <a:ext cx="8305800" cy="4081037"/>
          </a:xfrm>
        </p:spPr>
        <p:txBody>
          <a:bodyPr/>
          <a:lstStyle/>
          <a:p>
            <a:pPr marL="342900" indent="-342900">
              <a:buFontTx/>
              <a:buChar char="-"/>
            </a:pPr>
            <a:r>
              <a:rPr lang="en-US" dirty="0"/>
              <a:t>Increased communication with Blood Bank</a:t>
            </a:r>
          </a:p>
          <a:p>
            <a:pPr marL="342900" indent="-342900">
              <a:buFontTx/>
              <a:buChar char="-"/>
            </a:pPr>
            <a:r>
              <a:rPr lang="en-US" dirty="0"/>
              <a:t>Better Documentation</a:t>
            </a:r>
          </a:p>
          <a:p>
            <a:pPr marL="855663" lvl="1" indent="-342900">
              <a:buFontTx/>
              <a:buChar char="-"/>
            </a:pPr>
            <a:r>
              <a:rPr lang="en-US" dirty="0"/>
              <a:t>Including time from activation to administration</a:t>
            </a:r>
          </a:p>
          <a:p>
            <a:pPr marL="1200150" lvl="2" indent="-342900">
              <a:buFontTx/>
              <a:buChar char="-"/>
            </a:pPr>
            <a:r>
              <a:rPr lang="en-US" dirty="0"/>
              <a:t>Median ~ 7 min</a:t>
            </a:r>
          </a:p>
          <a:p>
            <a:pPr marL="855663" lvl="1" indent="-342900">
              <a:buFontTx/>
              <a:buChar char="-"/>
            </a:pPr>
            <a:r>
              <a:rPr lang="en-US" dirty="0"/>
              <a:t>Total Product Delivery</a:t>
            </a:r>
          </a:p>
          <a:p>
            <a:pPr marL="342900" indent="-342900">
              <a:buFontTx/>
              <a:buChar char="-"/>
            </a:pPr>
            <a:r>
              <a:rPr lang="en-US" dirty="0"/>
              <a:t>Increased APP autonomy, Practicing at the top of Scope</a:t>
            </a:r>
          </a:p>
        </p:txBody>
      </p:sp>
    </p:spTree>
    <p:extLst>
      <p:ext uri="{BB962C8B-B14F-4D97-AF65-F5344CB8AC3E}">
        <p14:creationId xmlns:p14="http://schemas.microsoft.com/office/powerpoint/2010/main" val="34488579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B990-8799-4E7D-86C6-22AD78E77E13}"/>
              </a:ext>
            </a:extLst>
          </p:cNvPr>
          <p:cNvSpPr>
            <a:spLocks noGrp="1"/>
          </p:cNvSpPr>
          <p:nvPr>
            <p:ph type="title"/>
          </p:nvPr>
        </p:nvSpPr>
        <p:spPr/>
        <p:txBody>
          <a:bodyPr/>
          <a:lstStyle/>
          <a:p>
            <a:r>
              <a:rPr lang="en-US" dirty="0"/>
              <a:t>Conclusion</a:t>
            </a:r>
          </a:p>
        </p:txBody>
      </p:sp>
      <p:sp>
        <p:nvSpPr>
          <p:cNvPr id="4" name="Footer Placeholder 3">
            <a:extLst>
              <a:ext uri="{FF2B5EF4-FFF2-40B4-BE49-F238E27FC236}">
                <a16:creationId xmlns:a16="http://schemas.microsoft.com/office/drawing/2014/main" id="{65E5E8ED-4DCF-458C-9CDF-A8AD8517ADBB}"/>
              </a:ext>
            </a:extLst>
          </p:cNvPr>
          <p:cNvSpPr>
            <a:spLocks noGrp="1"/>
          </p:cNvSpPr>
          <p:nvPr>
            <p:ph type="ftr" sz="quarter" idx="11"/>
          </p:nvPr>
        </p:nvSpPr>
        <p:spPr/>
        <p:txBody>
          <a:bodyPr/>
          <a:lstStyle/>
          <a:p>
            <a:r>
              <a:rPr lang="en-US"/>
              <a:t>Confidential and property of Intermountain Health</a:t>
            </a:r>
          </a:p>
        </p:txBody>
      </p:sp>
      <p:sp>
        <p:nvSpPr>
          <p:cNvPr id="5" name="Slide Number Placeholder 4">
            <a:extLst>
              <a:ext uri="{FF2B5EF4-FFF2-40B4-BE49-F238E27FC236}">
                <a16:creationId xmlns:a16="http://schemas.microsoft.com/office/drawing/2014/main" id="{6EA61598-AE90-4596-BBC8-D51E15B2CBCA}"/>
              </a:ext>
            </a:extLst>
          </p:cNvPr>
          <p:cNvSpPr>
            <a:spLocks noGrp="1"/>
          </p:cNvSpPr>
          <p:nvPr>
            <p:ph type="sldNum" sz="quarter" idx="12"/>
          </p:nvPr>
        </p:nvSpPr>
        <p:spPr/>
        <p:txBody>
          <a:bodyPr/>
          <a:lstStyle/>
          <a:p>
            <a:fld id="{57EAB85A-CEDA-4147-BFEE-FE6E6956DCC7}" type="slidenum">
              <a:rPr lang="en-US" smtClean="0"/>
              <a:t>12</a:t>
            </a:fld>
            <a:endParaRPr lang="en-US"/>
          </a:p>
        </p:txBody>
      </p:sp>
      <p:sp>
        <p:nvSpPr>
          <p:cNvPr id="6" name="Text Placeholder 5">
            <a:extLst>
              <a:ext uri="{FF2B5EF4-FFF2-40B4-BE49-F238E27FC236}">
                <a16:creationId xmlns:a16="http://schemas.microsoft.com/office/drawing/2014/main" id="{462F9EA2-262C-439D-ADFC-9CD68282BD83}"/>
              </a:ext>
            </a:extLst>
          </p:cNvPr>
          <p:cNvSpPr>
            <a:spLocks noGrp="1"/>
          </p:cNvSpPr>
          <p:nvPr>
            <p:ph type="body" sz="quarter" idx="13"/>
          </p:nvPr>
        </p:nvSpPr>
        <p:spPr>
          <a:xfrm>
            <a:off x="430213" y="1266936"/>
            <a:ext cx="8305800" cy="3430053"/>
          </a:xfrm>
        </p:spPr>
        <p:txBody>
          <a:bodyPr/>
          <a:lstStyle/>
          <a:p>
            <a:r>
              <a:rPr lang="en-US" sz="1800" b="0" i="0" dirty="0">
                <a:solidFill>
                  <a:srgbClr val="000000"/>
                </a:solidFill>
                <a:effectLst/>
                <a:latin typeface="Times" pitchFamily="2" charset="0"/>
              </a:rPr>
              <a:t>A significant improvement in balanced resuscitation was achieved after the implementation of an APP-led MTP team at our institution.  </a:t>
            </a:r>
          </a:p>
          <a:p>
            <a:endParaRPr lang="en-US" sz="1800" b="0" dirty="0">
              <a:solidFill>
                <a:srgbClr val="000000"/>
              </a:solidFill>
              <a:latin typeface="Times" pitchFamily="2" charset="0"/>
            </a:endParaRPr>
          </a:p>
          <a:p>
            <a:endParaRPr lang="en-US" sz="1800" b="0" dirty="0">
              <a:solidFill>
                <a:srgbClr val="000000"/>
              </a:solidFill>
              <a:latin typeface="Times" pitchFamily="2" charset="0"/>
            </a:endParaRPr>
          </a:p>
          <a:p>
            <a:r>
              <a:rPr lang="en-US" sz="1800" dirty="0"/>
              <a:t>Next Steps:</a:t>
            </a:r>
            <a:endParaRPr lang="en-US" sz="1800" b="0" dirty="0">
              <a:solidFill>
                <a:srgbClr val="000000"/>
              </a:solidFill>
              <a:latin typeface="Times" pitchFamily="2" charset="0"/>
            </a:endParaRPr>
          </a:p>
          <a:p>
            <a:pPr marL="285750" indent="-285750">
              <a:buFontTx/>
              <a:buChar char="-"/>
            </a:pPr>
            <a:r>
              <a:rPr lang="en-US" sz="1800" b="0" i="0" dirty="0">
                <a:solidFill>
                  <a:srgbClr val="000000"/>
                </a:solidFill>
                <a:effectLst/>
                <a:latin typeface="Times" pitchFamily="2" charset="0"/>
              </a:rPr>
              <a:t>Integration of LTOWB</a:t>
            </a:r>
          </a:p>
          <a:p>
            <a:r>
              <a:rPr lang="en-US" sz="1800" b="0" dirty="0">
                <a:solidFill>
                  <a:srgbClr val="000000"/>
                </a:solidFill>
                <a:latin typeface="Times" pitchFamily="2" charset="0"/>
              </a:rPr>
              <a:t>-    TEG Directed Resuscitation</a:t>
            </a:r>
            <a:endParaRPr lang="en-US" sz="1800" b="0" i="0" dirty="0">
              <a:solidFill>
                <a:srgbClr val="000000"/>
              </a:solidFill>
              <a:effectLst/>
              <a:latin typeface="Times" pitchFamily="2" charset="0"/>
            </a:endParaRPr>
          </a:p>
          <a:p>
            <a:endParaRPr lang="en-US" sz="1800" b="0" dirty="0">
              <a:solidFill>
                <a:srgbClr val="000000"/>
              </a:solidFill>
              <a:latin typeface="Times" pitchFamily="2" charset="0"/>
            </a:endParaRPr>
          </a:p>
          <a:p>
            <a:br>
              <a:rPr lang="en-US" sz="2400" dirty="0"/>
            </a:br>
            <a:endParaRPr lang="en-US" sz="1800" b="0" dirty="0">
              <a:solidFill>
                <a:srgbClr val="000000"/>
              </a:solidFill>
              <a:latin typeface="Times" pitchFamily="2" charset="0"/>
            </a:endParaRPr>
          </a:p>
          <a:p>
            <a:endParaRPr lang="en-US" dirty="0"/>
          </a:p>
        </p:txBody>
      </p:sp>
    </p:spTree>
    <p:extLst>
      <p:ext uri="{BB962C8B-B14F-4D97-AF65-F5344CB8AC3E}">
        <p14:creationId xmlns:p14="http://schemas.microsoft.com/office/powerpoint/2010/main" val="32470795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ED5F29-0040-1129-D96E-54DDAFDD6B47}"/>
              </a:ext>
            </a:extLst>
          </p:cNvPr>
          <p:cNvSpPr>
            <a:spLocks noGrp="1"/>
          </p:cNvSpPr>
          <p:nvPr>
            <p:ph type="title"/>
          </p:nvPr>
        </p:nvSpPr>
        <p:spPr>
          <a:xfrm>
            <a:off x="419100" y="143307"/>
            <a:ext cx="4504056" cy="2428443"/>
          </a:xfrm>
        </p:spPr>
        <p:txBody>
          <a:bodyPr/>
          <a:lstStyle/>
          <a:p>
            <a:r>
              <a:rPr lang="en-US" dirty="0"/>
              <a:t>Thank you</a:t>
            </a:r>
          </a:p>
        </p:txBody>
      </p:sp>
      <p:sp>
        <p:nvSpPr>
          <p:cNvPr id="5" name="Footer Placeholder 4">
            <a:extLst>
              <a:ext uri="{FF2B5EF4-FFF2-40B4-BE49-F238E27FC236}">
                <a16:creationId xmlns:a16="http://schemas.microsoft.com/office/drawing/2014/main" id="{23D8904F-800F-53B8-B97D-CE27FD3BFE32}"/>
              </a:ext>
            </a:extLst>
          </p:cNvPr>
          <p:cNvSpPr>
            <a:spLocks noGrp="1"/>
          </p:cNvSpPr>
          <p:nvPr>
            <p:ph type="ftr" sz="quarter" idx="11"/>
          </p:nvPr>
        </p:nvSpPr>
        <p:spPr/>
        <p:txBody>
          <a:bodyPr/>
          <a:lstStyle/>
          <a:p>
            <a:r>
              <a:rPr lang="en-US"/>
              <a:t>Confidential and property of Intermountain Health</a:t>
            </a:r>
          </a:p>
        </p:txBody>
      </p:sp>
      <p:sp>
        <p:nvSpPr>
          <p:cNvPr id="6" name="Slide Number Placeholder 5">
            <a:extLst>
              <a:ext uri="{FF2B5EF4-FFF2-40B4-BE49-F238E27FC236}">
                <a16:creationId xmlns:a16="http://schemas.microsoft.com/office/drawing/2014/main" id="{E5CA512A-B420-DCA8-C883-0821531353DA}"/>
              </a:ext>
            </a:extLst>
          </p:cNvPr>
          <p:cNvSpPr>
            <a:spLocks noGrp="1"/>
          </p:cNvSpPr>
          <p:nvPr>
            <p:ph type="sldNum" sz="quarter" idx="12"/>
          </p:nvPr>
        </p:nvSpPr>
        <p:spPr/>
        <p:txBody>
          <a:bodyPr/>
          <a:lstStyle/>
          <a:p>
            <a:fld id="{57EAB85A-CEDA-4147-BFEE-FE6E6956DCC7}" type="slidenum">
              <a:rPr lang="en-US" smtClean="0"/>
              <a:pPr/>
              <a:t>13</a:t>
            </a:fld>
            <a:endParaRPr lang="en-US"/>
          </a:p>
        </p:txBody>
      </p:sp>
      <p:pic>
        <p:nvPicPr>
          <p:cNvPr id="4" name="Picture 3" descr="A group of people posing for a photo&#10;&#10;Description automatically generated">
            <a:extLst>
              <a:ext uri="{FF2B5EF4-FFF2-40B4-BE49-F238E27FC236}">
                <a16:creationId xmlns:a16="http://schemas.microsoft.com/office/drawing/2014/main" id="{7D939850-591C-7541-A4D8-17FC46CB39B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15349" y="977953"/>
            <a:ext cx="5015614" cy="3587254"/>
          </a:xfrm>
          <a:prstGeom prst="rect">
            <a:avLst/>
          </a:prstGeom>
        </p:spPr>
      </p:pic>
    </p:spTree>
    <p:extLst>
      <p:ext uri="{BB962C8B-B14F-4D97-AF65-F5344CB8AC3E}">
        <p14:creationId xmlns:p14="http://schemas.microsoft.com/office/powerpoint/2010/main" val="10966253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6E7E53-D2AC-BF99-1345-77A2D37BBD9A}"/>
              </a:ext>
            </a:extLst>
          </p:cNvPr>
          <p:cNvSpPr>
            <a:spLocks noGrp="1"/>
          </p:cNvSpPr>
          <p:nvPr>
            <p:ph type="title"/>
          </p:nvPr>
        </p:nvSpPr>
        <p:spPr/>
        <p:txBody>
          <a:bodyPr/>
          <a:lstStyle/>
          <a:p>
            <a:r>
              <a:rPr lang="en-US" dirty="0"/>
              <a:t>Questions?</a:t>
            </a:r>
          </a:p>
        </p:txBody>
      </p:sp>
      <p:sp>
        <p:nvSpPr>
          <p:cNvPr id="5" name="Footer Placeholder 4">
            <a:extLst>
              <a:ext uri="{FF2B5EF4-FFF2-40B4-BE49-F238E27FC236}">
                <a16:creationId xmlns:a16="http://schemas.microsoft.com/office/drawing/2014/main" id="{15081675-9B34-2BD6-3DF7-971E8548AE59}"/>
              </a:ext>
            </a:extLst>
          </p:cNvPr>
          <p:cNvSpPr>
            <a:spLocks noGrp="1"/>
          </p:cNvSpPr>
          <p:nvPr>
            <p:ph type="ftr" sz="quarter" idx="11"/>
          </p:nvPr>
        </p:nvSpPr>
        <p:spPr/>
        <p:txBody>
          <a:bodyPr/>
          <a:lstStyle/>
          <a:p>
            <a:r>
              <a:rPr lang="en-US"/>
              <a:t>Confidential and property of Intermountain Health</a:t>
            </a:r>
          </a:p>
        </p:txBody>
      </p:sp>
      <p:sp>
        <p:nvSpPr>
          <p:cNvPr id="6" name="Slide Number Placeholder 5">
            <a:extLst>
              <a:ext uri="{FF2B5EF4-FFF2-40B4-BE49-F238E27FC236}">
                <a16:creationId xmlns:a16="http://schemas.microsoft.com/office/drawing/2014/main" id="{306F7D4D-D99E-9A00-55F4-DA0279197357}"/>
              </a:ext>
            </a:extLst>
          </p:cNvPr>
          <p:cNvSpPr>
            <a:spLocks noGrp="1"/>
          </p:cNvSpPr>
          <p:nvPr>
            <p:ph type="sldNum" sz="quarter" idx="12"/>
          </p:nvPr>
        </p:nvSpPr>
        <p:spPr/>
        <p:txBody>
          <a:bodyPr/>
          <a:lstStyle/>
          <a:p>
            <a:fld id="{57EAB85A-CEDA-4147-BFEE-FE6E6956DCC7}" type="slidenum">
              <a:rPr lang="en-US" smtClean="0"/>
              <a:pPr/>
              <a:t>14</a:t>
            </a:fld>
            <a:endParaRPr lang="en-US"/>
          </a:p>
        </p:txBody>
      </p:sp>
    </p:spTree>
    <p:extLst>
      <p:ext uri="{BB962C8B-B14F-4D97-AF65-F5344CB8AC3E}">
        <p14:creationId xmlns:p14="http://schemas.microsoft.com/office/powerpoint/2010/main" val="1099969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16CB60-DEBB-F8EE-06E5-6A6BD63E8769}"/>
              </a:ext>
            </a:extLst>
          </p:cNvPr>
          <p:cNvSpPr>
            <a:spLocks noGrp="1"/>
          </p:cNvSpPr>
          <p:nvPr>
            <p:ph type="ftr" sz="quarter" idx="11"/>
          </p:nvPr>
        </p:nvSpPr>
        <p:spPr/>
        <p:txBody>
          <a:bodyPr/>
          <a:lstStyle/>
          <a:p>
            <a:r>
              <a:rPr lang="en-US"/>
              <a:t>Confidential and property of Intermountain Health</a:t>
            </a:r>
          </a:p>
        </p:txBody>
      </p:sp>
      <p:sp>
        <p:nvSpPr>
          <p:cNvPr id="6" name="Slide Number Placeholder 5">
            <a:extLst>
              <a:ext uri="{FF2B5EF4-FFF2-40B4-BE49-F238E27FC236}">
                <a16:creationId xmlns:a16="http://schemas.microsoft.com/office/drawing/2014/main" id="{88754C4A-3A3B-2AB0-83AB-49E4BC62D177}"/>
              </a:ext>
            </a:extLst>
          </p:cNvPr>
          <p:cNvSpPr>
            <a:spLocks noGrp="1"/>
          </p:cNvSpPr>
          <p:nvPr>
            <p:ph type="sldNum" sz="quarter" idx="12"/>
          </p:nvPr>
        </p:nvSpPr>
        <p:spPr/>
        <p:txBody>
          <a:bodyPr/>
          <a:lstStyle/>
          <a:p>
            <a:fld id="{57EAB85A-CEDA-4147-BFEE-FE6E6956DCC7}" type="slidenum">
              <a:rPr lang="en-US" smtClean="0"/>
              <a:pPr/>
              <a:t>15</a:t>
            </a:fld>
            <a:endParaRPr lang="en-US"/>
          </a:p>
        </p:txBody>
      </p:sp>
      <p:sp>
        <p:nvSpPr>
          <p:cNvPr id="4" name="Title 3">
            <a:extLst>
              <a:ext uri="{FF2B5EF4-FFF2-40B4-BE49-F238E27FC236}">
                <a16:creationId xmlns:a16="http://schemas.microsoft.com/office/drawing/2014/main" id="{269DF3CE-81D2-4380-A5DA-AE43C633CDC3}"/>
              </a:ext>
            </a:extLst>
          </p:cNvPr>
          <p:cNvSpPr>
            <a:spLocks noGrp="1"/>
          </p:cNvSpPr>
          <p:nvPr>
            <p:ph type="title"/>
          </p:nvPr>
        </p:nvSpPr>
        <p:spPr>
          <a:xfrm>
            <a:off x="370721" y="1850612"/>
            <a:ext cx="8402558" cy="2639453"/>
          </a:xfrm>
        </p:spPr>
        <p:txBody>
          <a:bodyPr/>
          <a:lstStyle/>
          <a:p>
            <a:r>
              <a:rPr lang="en-US" dirty="0"/>
              <a:t>Massive Transfusion in Children</a:t>
            </a:r>
          </a:p>
        </p:txBody>
      </p:sp>
    </p:spTree>
    <p:extLst>
      <p:ext uri="{BB962C8B-B14F-4D97-AF65-F5344CB8AC3E}">
        <p14:creationId xmlns:p14="http://schemas.microsoft.com/office/powerpoint/2010/main" val="36562707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5D0E-6E96-4A9A-7C11-13E56D1EF6F5}"/>
              </a:ext>
            </a:extLst>
          </p:cNvPr>
          <p:cNvSpPr>
            <a:spLocks noGrp="1"/>
          </p:cNvSpPr>
          <p:nvPr>
            <p:ph type="title"/>
          </p:nvPr>
        </p:nvSpPr>
        <p:spPr/>
        <p:txBody>
          <a:bodyPr/>
          <a:lstStyle/>
          <a:p>
            <a:r>
              <a:rPr lang="en-US" dirty="0"/>
              <a:t>Definition of MT in Children</a:t>
            </a:r>
          </a:p>
        </p:txBody>
      </p:sp>
      <p:sp>
        <p:nvSpPr>
          <p:cNvPr id="5" name="Content Placeholder 4">
            <a:extLst>
              <a:ext uri="{FF2B5EF4-FFF2-40B4-BE49-F238E27FC236}">
                <a16:creationId xmlns:a16="http://schemas.microsoft.com/office/drawing/2014/main" id="{232A956F-C95D-3FA7-9145-B6944B818E5D}"/>
              </a:ext>
            </a:extLst>
          </p:cNvPr>
          <p:cNvSpPr>
            <a:spLocks noGrp="1"/>
          </p:cNvSpPr>
          <p:nvPr>
            <p:ph idx="1"/>
          </p:nvPr>
        </p:nvSpPr>
        <p:spPr/>
        <p:txBody>
          <a:bodyPr/>
          <a:lstStyle/>
          <a:p>
            <a:r>
              <a:rPr lang="en-US" dirty="0"/>
              <a:t>Pediatric MT definitions have primarily relied on the volume of blood products transfused relative to the estimated blood volume for the child over a specific period.</a:t>
            </a:r>
          </a:p>
          <a:p>
            <a:pPr lvl="1"/>
            <a:r>
              <a:rPr lang="en-US" dirty="0"/>
              <a:t>Simplistic, arisen due to limited availability of pooled patient data with sufficient granularity</a:t>
            </a:r>
          </a:p>
          <a:p>
            <a:pPr lvl="1"/>
            <a:r>
              <a:rPr lang="en-US" dirty="0"/>
              <a:t>Most recent study, children treated in a combat setting found that administering around half of the total blood volume within 24h could effectively identify critically injured children at risk of mortality</a:t>
            </a:r>
          </a:p>
          <a:p>
            <a:pPr lvl="2"/>
            <a:r>
              <a:rPr lang="en-US" dirty="0"/>
              <a:t>Survival Bias</a:t>
            </a:r>
          </a:p>
        </p:txBody>
      </p:sp>
      <p:sp>
        <p:nvSpPr>
          <p:cNvPr id="2" name="Footer Placeholder 1">
            <a:extLst>
              <a:ext uri="{FF2B5EF4-FFF2-40B4-BE49-F238E27FC236}">
                <a16:creationId xmlns:a16="http://schemas.microsoft.com/office/drawing/2014/main" id="{F4CDB284-016C-EB7B-BE45-4A89180F1726}"/>
              </a:ext>
            </a:extLst>
          </p:cNvPr>
          <p:cNvSpPr>
            <a:spLocks noGrp="1"/>
          </p:cNvSpPr>
          <p:nvPr>
            <p:ph type="ftr" sz="quarter" idx="11"/>
          </p:nvPr>
        </p:nvSpPr>
        <p:spPr/>
        <p:txBody>
          <a:bodyPr/>
          <a:lstStyle/>
          <a:p>
            <a:r>
              <a:rPr lang="en-US"/>
              <a:t>Confidential and property of Intermountain Health</a:t>
            </a:r>
          </a:p>
        </p:txBody>
      </p:sp>
      <p:sp>
        <p:nvSpPr>
          <p:cNvPr id="3" name="Slide Number Placeholder 2">
            <a:extLst>
              <a:ext uri="{FF2B5EF4-FFF2-40B4-BE49-F238E27FC236}">
                <a16:creationId xmlns:a16="http://schemas.microsoft.com/office/drawing/2014/main" id="{3421C41A-AA79-FFDE-A07D-A12CAE647B2B}"/>
              </a:ext>
            </a:extLst>
          </p:cNvPr>
          <p:cNvSpPr>
            <a:spLocks noGrp="1"/>
          </p:cNvSpPr>
          <p:nvPr>
            <p:ph type="sldNum" sz="quarter" idx="12"/>
          </p:nvPr>
        </p:nvSpPr>
        <p:spPr/>
        <p:txBody>
          <a:bodyPr/>
          <a:lstStyle/>
          <a:p>
            <a:fld id="{57EAB85A-CEDA-4147-BFEE-FE6E6956DCC7}" type="slidenum">
              <a:rPr lang="en-US" smtClean="0"/>
              <a:pPr/>
              <a:t>16</a:t>
            </a:fld>
            <a:endParaRPr lang="en-US"/>
          </a:p>
        </p:txBody>
      </p:sp>
      <p:sp>
        <p:nvSpPr>
          <p:cNvPr id="12" name="Text Placeholder 11">
            <a:extLst>
              <a:ext uri="{FF2B5EF4-FFF2-40B4-BE49-F238E27FC236}">
                <a16:creationId xmlns:a16="http://schemas.microsoft.com/office/drawing/2014/main" id="{634C775D-F76A-7786-0145-22A649C3F192}"/>
              </a:ext>
            </a:extLst>
          </p:cNvPr>
          <p:cNvSpPr>
            <a:spLocks noGrp="1"/>
          </p:cNvSpPr>
          <p:nvPr>
            <p:ph type="body" sz="quarter" idx="13"/>
          </p:nvPr>
        </p:nvSpPr>
        <p:spPr/>
        <p:txBody>
          <a:bodyPr/>
          <a:lstStyle/>
          <a:p>
            <a:r>
              <a:rPr lang="en-US" dirty="0"/>
              <a:t>No Standardized Definition has been created</a:t>
            </a:r>
          </a:p>
        </p:txBody>
      </p:sp>
    </p:spTree>
    <p:extLst>
      <p:ext uri="{BB962C8B-B14F-4D97-AF65-F5344CB8AC3E}">
        <p14:creationId xmlns:p14="http://schemas.microsoft.com/office/powerpoint/2010/main" val="14895603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5D0E-6E96-4A9A-7C11-13E56D1EF6F5}"/>
              </a:ext>
            </a:extLst>
          </p:cNvPr>
          <p:cNvSpPr>
            <a:spLocks noGrp="1"/>
          </p:cNvSpPr>
          <p:nvPr>
            <p:ph type="title"/>
          </p:nvPr>
        </p:nvSpPr>
        <p:spPr/>
        <p:txBody>
          <a:bodyPr/>
          <a:lstStyle/>
          <a:p>
            <a:r>
              <a:rPr lang="en-US" dirty="0"/>
              <a:t>Ratios of Blood Products</a:t>
            </a:r>
          </a:p>
        </p:txBody>
      </p:sp>
      <p:sp>
        <p:nvSpPr>
          <p:cNvPr id="5" name="Content Placeholder 4">
            <a:extLst>
              <a:ext uri="{FF2B5EF4-FFF2-40B4-BE49-F238E27FC236}">
                <a16:creationId xmlns:a16="http://schemas.microsoft.com/office/drawing/2014/main" id="{232A956F-C95D-3FA7-9145-B6944B818E5D}"/>
              </a:ext>
            </a:extLst>
          </p:cNvPr>
          <p:cNvSpPr>
            <a:spLocks noGrp="1"/>
          </p:cNvSpPr>
          <p:nvPr>
            <p:ph idx="1"/>
          </p:nvPr>
        </p:nvSpPr>
        <p:spPr>
          <a:xfrm>
            <a:off x="339221" y="1497132"/>
            <a:ext cx="8315362" cy="2783996"/>
          </a:xfrm>
        </p:spPr>
        <p:txBody>
          <a:bodyPr/>
          <a:lstStyle/>
          <a:p>
            <a:r>
              <a:rPr lang="en-US" sz="1600" dirty="0"/>
              <a:t>Most robust evidence regarding the optimal ratios of blood products comes from the adult trauma literature and various prospective observational trials conducted during the US military’s transfusion practices in Iraq and Afghanistan</a:t>
            </a:r>
          </a:p>
          <a:p>
            <a:r>
              <a:rPr lang="en-US" sz="1600" dirty="0"/>
              <a:t>The Journal of Trauma 2007</a:t>
            </a:r>
          </a:p>
          <a:p>
            <a:pPr lvl="1"/>
            <a:r>
              <a:rPr lang="en-US" sz="1600" dirty="0"/>
              <a:t>Study found that the high ratio of 1:1.4 was independently associated with improved survival</a:t>
            </a:r>
          </a:p>
          <a:p>
            <a:r>
              <a:rPr lang="en-US" sz="1600" dirty="0"/>
              <a:t>Pragmatic Randomized Optimal Platelet and FFP Ratios (PROPPR)</a:t>
            </a:r>
          </a:p>
          <a:p>
            <a:r>
              <a:rPr lang="en-US" sz="1600" dirty="0"/>
              <a:t>Prospective Observational Multicenter Major Trauma Transfusion (PROMMTT)</a:t>
            </a:r>
          </a:p>
          <a:p>
            <a:r>
              <a:rPr lang="en-US" sz="1600" dirty="0"/>
              <a:t>PROPPR and PROMMTT provided clinical justification for investigating the advantages of balanced transfusions in pediatric trauma patients</a:t>
            </a:r>
          </a:p>
          <a:p>
            <a:endParaRPr lang="en-US" dirty="0"/>
          </a:p>
        </p:txBody>
      </p:sp>
      <p:sp>
        <p:nvSpPr>
          <p:cNvPr id="2" name="Footer Placeholder 1">
            <a:extLst>
              <a:ext uri="{FF2B5EF4-FFF2-40B4-BE49-F238E27FC236}">
                <a16:creationId xmlns:a16="http://schemas.microsoft.com/office/drawing/2014/main" id="{F4CDB284-016C-EB7B-BE45-4A89180F1726}"/>
              </a:ext>
            </a:extLst>
          </p:cNvPr>
          <p:cNvSpPr>
            <a:spLocks noGrp="1"/>
          </p:cNvSpPr>
          <p:nvPr>
            <p:ph type="ftr" sz="quarter" idx="11"/>
          </p:nvPr>
        </p:nvSpPr>
        <p:spPr/>
        <p:txBody>
          <a:bodyPr/>
          <a:lstStyle/>
          <a:p>
            <a:r>
              <a:rPr lang="en-US" dirty="0"/>
              <a:t>Confidential and property of Intermountain Health</a:t>
            </a:r>
          </a:p>
        </p:txBody>
      </p:sp>
      <p:sp>
        <p:nvSpPr>
          <p:cNvPr id="3" name="Slide Number Placeholder 2">
            <a:extLst>
              <a:ext uri="{FF2B5EF4-FFF2-40B4-BE49-F238E27FC236}">
                <a16:creationId xmlns:a16="http://schemas.microsoft.com/office/drawing/2014/main" id="{3421C41A-AA79-FFDE-A07D-A12CAE647B2B}"/>
              </a:ext>
            </a:extLst>
          </p:cNvPr>
          <p:cNvSpPr>
            <a:spLocks noGrp="1"/>
          </p:cNvSpPr>
          <p:nvPr>
            <p:ph type="sldNum" sz="quarter" idx="12"/>
          </p:nvPr>
        </p:nvSpPr>
        <p:spPr/>
        <p:txBody>
          <a:bodyPr/>
          <a:lstStyle/>
          <a:p>
            <a:fld id="{57EAB85A-CEDA-4147-BFEE-FE6E6956DCC7}" type="slidenum">
              <a:rPr lang="en-US" smtClean="0"/>
              <a:pPr/>
              <a:t>17</a:t>
            </a:fld>
            <a:endParaRPr lang="en-US"/>
          </a:p>
        </p:txBody>
      </p:sp>
      <p:sp>
        <p:nvSpPr>
          <p:cNvPr id="7" name="Text Placeholder 11">
            <a:extLst>
              <a:ext uri="{FF2B5EF4-FFF2-40B4-BE49-F238E27FC236}">
                <a16:creationId xmlns:a16="http://schemas.microsoft.com/office/drawing/2014/main" id="{E28E0070-F6F3-4987-A55C-73BB153ECAA6}"/>
              </a:ext>
            </a:extLst>
          </p:cNvPr>
          <p:cNvSpPr>
            <a:spLocks noGrp="1"/>
          </p:cNvSpPr>
          <p:nvPr>
            <p:ph type="body" sz="quarter" idx="13"/>
          </p:nvPr>
        </p:nvSpPr>
        <p:spPr>
          <a:xfrm>
            <a:off x="339221" y="1123459"/>
            <a:ext cx="8305800" cy="409942"/>
          </a:xfrm>
        </p:spPr>
        <p:txBody>
          <a:bodyPr/>
          <a:lstStyle/>
          <a:p>
            <a:r>
              <a:rPr lang="en-US" dirty="0"/>
              <a:t>Adult Transfusions vs Pediatric Transfusion</a:t>
            </a:r>
          </a:p>
        </p:txBody>
      </p:sp>
    </p:spTree>
    <p:extLst>
      <p:ext uri="{BB962C8B-B14F-4D97-AF65-F5344CB8AC3E}">
        <p14:creationId xmlns:p14="http://schemas.microsoft.com/office/powerpoint/2010/main" val="16099244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5D0E-6E96-4A9A-7C11-13E56D1EF6F5}"/>
              </a:ext>
            </a:extLst>
          </p:cNvPr>
          <p:cNvSpPr>
            <a:spLocks noGrp="1"/>
          </p:cNvSpPr>
          <p:nvPr>
            <p:ph type="title"/>
          </p:nvPr>
        </p:nvSpPr>
        <p:spPr/>
        <p:txBody>
          <a:bodyPr/>
          <a:lstStyle/>
          <a:p>
            <a:r>
              <a:rPr lang="en-US"/>
              <a:t>10 Leading Causes of Deaths, United States</a:t>
            </a:r>
            <a:endParaRPr lang="en-US" dirty="0"/>
          </a:p>
        </p:txBody>
      </p:sp>
      <p:pic>
        <p:nvPicPr>
          <p:cNvPr id="7" name="Content Placeholder 6" descr="A screenshot of a computer&#10;&#10;Description automatically generated with medium confidence">
            <a:extLst>
              <a:ext uri="{FF2B5EF4-FFF2-40B4-BE49-F238E27FC236}">
                <a16:creationId xmlns:a16="http://schemas.microsoft.com/office/drawing/2014/main" id="{4EA3E182-F18E-42C2-9E6F-EF6814C877B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879814" y="1123459"/>
            <a:ext cx="6784393" cy="3568129"/>
          </a:xfrm>
        </p:spPr>
      </p:pic>
      <p:sp>
        <p:nvSpPr>
          <p:cNvPr id="2" name="Footer Placeholder 1">
            <a:extLst>
              <a:ext uri="{FF2B5EF4-FFF2-40B4-BE49-F238E27FC236}">
                <a16:creationId xmlns:a16="http://schemas.microsoft.com/office/drawing/2014/main" id="{F4CDB284-016C-EB7B-BE45-4A89180F1726}"/>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10057"/>
                </a:solidFill>
                <a:effectLst/>
                <a:uLnTx/>
                <a:uFillTx/>
                <a:latin typeface="Arial"/>
                <a:ea typeface="+mn-ea"/>
                <a:cs typeface="+mn-cs"/>
              </a:rPr>
              <a:t>Confidential and property of Intermountain Health</a:t>
            </a:r>
          </a:p>
        </p:txBody>
      </p:sp>
      <p:sp>
        <p:nvSpPr>
          <p:cNvPr id="3" name="Slide Number Placeholder 2">
            <a:extLst>
              <a:ext uri="{FF2B5EF4-FFF2-40B4-BE49-F238E27FC236}">
                <a16:creationId xmlns:a16="http://schemas.microsoft.com/office/drawing/2014/main" id="{3421C41A-AA79-FFDE-A07D-A12CAE647B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AB85A-CEDA-4147-BFEE-FE6E6956DCC7}" type="slidenum">
              <a:rPr kumimoji="0" lang="en-US" sz="700" b="0" i="0" u="none" strike="noStrike" kern="1200" cap="none" spc="0" normalizeH="0" baseline="0" noProof="0" smtClean="0">
                <a:ln>
                  <a:noFill/>
                </a:ln>
                <a:solidFill>
                  <a:srgbClr val="110057"/>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18</a:t>
            </a:fld>
            <a:endParaRPr kumimoji="0" lang="en-US" sz="700" b="0" i="0" u="none" strike="noStrike" kern="1200" cap="none" spc="0" normalizeH="0" baseline="0" noProof="0">
              <a:ln>
                <a:noFill/>
              </a:ln>
              <a:solidFill>
                <a:srgbClr val="110057"/>
              </a:solidFill>
              <a:effectLst/>
              <a:uLnTx/>
              <a:uFillTx/>
              <a:latin typeface="Arial"/>
              <a:ea typeface="+mn-ea"/>
              <a:cs typeface="+mn-cs"/>
            </a:endParaRPr>
          </a:p>
        </p:txBody>
      </p:sp>
      <p:sp>
        <p:nvSpPr>
          <p:cNvPr id="12" name="Text Placeholder 11">
            <a:extLst>
              <a:ext uri="{FF2B5EF4-FFF2-40B4-BE49-F238E27FC236}">
                <a16:creationId xmlns:a16="http://schemas.microsoft.com/office/drawing/2014/main" id="{634C775D-F76A-7786-0145-22A649C3F192}"/>
              </a:ext>
            </a:extLst>
          </p:cNvPr>
          <p:cNvSpPr>
            <a:spLocks noGrp="1"/>
          </p:cNvSpPr>
          <p:nvPr>
            <p:ph type="body" sz="quarter" idx="13"/>
          </p:nvPr>
        </p:nvSpPr>
        <p:spPr>
          <a:xfrm>
            <a:off x="425450" y="713517"/>
            <a:ext cx="8305800" cy="409942"/>
          </a:xfrm>
        </p:spPr>
        <p:txBody>
          <a:bodyPr/>
          <a:lstStyle/>
          <a:p>
            <a:r>
              <a:rPr lang="en-US" dirty="0"/>
              <a:t>2020, All Races, Both Sexes, Ages: 1-18</a:t>
            </a:r>
          </a:p>
        </p:txBody>
      </p:sp>
    </p:spTree>
    <p:extLst>
      <p:ext uri="{BB962C8B-B14F-4D97-AF65-F5344CB8AC3E}">
        <p14:creationId xmlns:p14="http://schemas.microsoft.com/office/powerpoint/2010/main" val="88448922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5D0E-6E96-4A9A-7C11-13E56D1EF6F5}"/>
              </a:ext>
            </a:extLst>
          </p:cNvPr>
          <p:cNvSpPr>
            <a:spLocks noGrp="1"/>
          </p:cNvSpPr>
          <p:nvPr>
            <p:ph type="title"/>
          </p:nvPr>
        </p:nvSpPr>
        <p:spPr/>
        <p:txBody>
          <a:bodyPr/>
          <a:lstStyle/>
          <a:p>
            <a:r>
              <a:rPr lang="en-US" sz="1600" dirty="0"/>
              <a:t>Leading Causes of Death among Children and Adolescents in the United States, 1999-2020</a:t>
            </a:r>
          </a:p>
        </p:txBody>
      </p:sp>
      <p:sp>
        <p:nvSpPr>
          <p:cNvPr id="2" name="Footer Placeholder 1">
            <a:extLst>
              <a:ext uri="{FF2B5EF4-FFF2-40B4-BE49-F238E27FC236}">
                <a16:creationId xmlns:a16="http://schemas.microsoft.com/office/drawing/2014/main" id="{F4CDB284-016C-EB7B-BE45-4A89180F1726}"/>
              </a:ext>
            </a:extLst>
          </p:cNvPr>
          <p:cNvSpPr>
            <a:spLocks noGrp="1"/>
          </p:cNvSpPr>
          <p:nvPr>
            <p:ph type="ftr" sz="quarter" idx="11"/>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a:ln>
                  <a:noFill/>
                </a:ln>
                <a:solidFill>
                  <a:srgbClr val="110057"/>
                </a:solidFill>
                <a:effectLst/>
                <a:uLnTx/>
                <a:uFillTx/>
                <a:latin typeface="Arial"/>
                <a:ea typeface="+mn-ea"/>
                <a:cs typeface="+mn-cs"/>
              </a:rPr>
              <a:t>Confidential and property of Intermountain Health</a:t>
            </a:r>
          </a:p>
        </p:txBody>
      </p:sp>
      <p:sp>
        <p:nvSpPr>
          <p:cNvPr id="3" name="Slide Number Placeholder 2">
            <a:extLst>
              <a:ext uri="{FF2B5EF4-FFF2-40B4-BE49-F238E27FC236}">
                <a16:creationId xmlns:a16="http://schemas.microsoft.com/office/drawing/2014/main" id="{3421C41A-AA79-FFDE-A07D-A12CAE647B2B}"/>
              </a:ext>
            </a:extLst>
          </p:cNvPr>
          <p:cNvSpPr>
            <a:spLocks noGrp="1"/>
          </p:cNvSpPr>
          <p:nvPr>
            <p:ph type="sldNum" sz="quarter" idx="12"/>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57EAB85A-CEDA-4147-BFEE-FE6E6956DCC7}" type="slidenum">
              <a:rPr kumimoji="0" lang="en-US" sz="700" b="0" i="0" u="none" strike="noStrike" kern="1200" cap="none" spc="0" normalizeH="0" baseline="0" noProof="0" smtClean="0">
                <a:ln>
                  <a:noFill/>
                </a:ln>
                <a:solidFill>
                  <a:srgbClr val="110057"/>
                </a:solidFill>
                <a:effectLst/>
                <a:uLnTx/>
                <a:uFillTx/>
                <a:latin typeface="Arial"/>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19</a:t>
            </a:fld>
            <a:endParaRPr kumimoji="0" lang="en-US" sz="700" b="0" i="0" u="none" strike="noStrike" kern="1200" cap="none" spc="0" normalizeH="0" baseline="0" noProof="0">
              <a:ln>
                <a:noFill/>
              </a:ln>
              <a:solidFill>
                <a:srgbClr val="110057"/>
              </a:solidFill>
              <a:effectLst/>
              <a:uLnTx/>
              <a:uFillTx/>
              <a:latin typeface="Arial"/>
              <a:ea typeface="+mn-ea"/>
              <a:cs typeface="+mn-cs"/>
            </a:endParaRPr>
          </a:p>
        </p:txBody>
      </p:sp>
      <p:pic>
        <p:nvPicPr>
          <p:cNvPr id="9" name="Content Placeholder 8" descr="A picture containing text, diagram, plot, line&#10;&#10;Description automatically generated">
            <a:extLst>
              <a:ext uri="{FF2B5EF4-FFF2-40B4-BE49-F238E27FC236}">
                <a16:creationId xmlns:a16="http://schemas.microsoft.com/office/drawing/2014/main" id="{4C6ED9A2-4457-447E-85C0-28B03A13B1F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657762" y="652599"/>
            <a:ext cx="4914077" cy="4097795"/>
          </a:xfrm>
        </p:spPr>
      </p:pic>
    </p:spTree>
    <p:extLst>
      <p:ext uri="{BB962C8B-B14F-4D97-AF65-F5344CB8AC3E}">
        <p14:creationId xmlns:p14="http://schemas.microsoft.com/office/powerpoint/2010/main" val="14093219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16CB60-DEBB-F8EE-06E5-6A6BD63E8769}"/>
              </a:ext>
            </a:extLst>
          </p:cNvPr>
          <p:cNvSpPr>
            <a:spLocks noGrp="1"/>
          </p:cNvSpPr>
          <p:nvPr>
            <p:ph type="ftr" sz="quarter" idx="11"/>
          </p:nvPr>
        </p:nvSpPr>
        <p:spPr/>
        <p:txBody>
          <a:bodyPr/>
          <a:lstStyle/>
          <a:p>
            <a:r>
              <a:rPr lang="en-US"/>
              <a:t>Confidential and property of Intermountain Health</a:t>
            </a:r>
          </a:p>
        </p:txBody>
      </p:sp>
      <p:sp>
        <p:nvSpPr>
          <p:cNvPr id="6" name="Slide Number Placeholder 5">
            <a:extLst>
              <a:ext uri="{FF2B5EF4-FFF2-40B4-BE49-F238E27FC236}">
                <a16:creationId xmlns:a16="http://schemas.microsoft.com/office/drawing/2014/main" id="{88754C4A-3A3B-2AB0-83AB-49E4BC62D177}"/>
              </a:ext>
            </a:extLst>
          </p:cNvPr>
          <p:cNvSpPr>
            <a:spLocks noGrp="1"/>
          </p:cNvSpPr>
          <p:nvPr>
            <p:ph type="sldNum" sz="quarter" idx="12"/>
          </p:nvPr>
        </p:nvSpPr>
        <p:spPr/>
        <p:txBody>
          <a:bodyPr/>
          <a:lstStyle/>
          <a:p>
            <a:fld id="{57EAB85A-CEDA-4147-BFEE-FE6E6956DCC7}" type="slidenum">
              <a:rPr lang="en-US" smtClean="0"/>
              <a:pPr/>
              <a:t>2</a:t>
            </a:fld>
            <a:endParaRPr lang="en-US"/>
          </a:p>
        </p:txBody>
      </p:sp>
      <p:sp>
        <p:nvSpPr>
          <p:cNvPr id="4" name="Title 3">
            <a:extLst>
              <a:ext uri="{FF2B5EF4-FFF2-40B4-BE49-F238E27FC236}">
                <a16:creationId xmlns:a16="http://schemas.microsoft.com/office/drawing/2014/main" id="{269DF3CE-81D2-4380-A5DA-AE43C633CDC3}"/>
              </a:ext>
            </a:extLst>
          </p:cNvPr>
          <p:cNvSpPr>
            <a:spLocks noGrp="1"/>
          </p:cNvSpPr>
          <p:nvPr>
            <p:ph type="title"/>
          </p:nvPr>
        </p:nvSpPr>
        <p:spPr>
          <a:xfrm>
            <a:off x="370721" y="1850612"/>
            <a:ext cx="8402558" cy="2639453"/>
          </a:xfrm>
        </p:spPr>
        <p:txBody>
          <a:bodyPr/>
          <a:lstStyle/>
          <a:p>
            <a:r>
              <a:rPr lang="en-US" dirty="0"/>
              <a:t>MTP at Primary Children’s Hospital</a:t>
            </a:r>
          </a:p>
        </p:txBody>
      </p:sp>
    </p:spTree>
    <p:extLst>
      <p:ext uri="{BB962C8B-B14F-4D97-AF65-F5344CB8AC3E}">
        <p14:creationId xmlns:p14="http://schemas.microsoft.com/office/powerpoint/2010/main" val="15923645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7E607-400F-40A7-9610-60D0C68E4941}"/>
              </a:ext>
            </a:extLst>
          </p:cNvPr>
          <p:cNvSpPr>
            <a:spLocks noGrp="1"/>
          </p:cNvSpPr>
          <p:nvPr>
            <p:ph type="title"/>
          </p:nvPr>
        </p:nvSpPr>
        <p:spPr/>
        <p:txBody>
          <a:bodyPr/>
          <a:lstStyle/>
          <a:p>
            <a:r>
              <a:rPr lang="en-US" dirty="0"/>
              <a:t>Primary Children’s MTP Protocol</a:t>
            </a:r>
          </a:p>
        </p:txBody>
      </p:sp>
      <p:sp>
        <p:nvSpPr>
          <p:cNvPr id="3" name="Footer Placeholder 2">
            <a:extLst>
              <a:ext uri="{FF2B5EF4-FFF2-40B4-BE49-F238E27FC236}">
                <a16:creationId xmlns:a16="http://schemas.microsoft.com/office/drawing/2014/main" id="{BDD1A879-2766-4052-9AEF-991BB4320CEF}"/>
              </a:ext>
            </a:extLst>
          </p:cNvPr>
          <p:cNvSpPr>
            <a:spLocks noGrp="1"/>
          </p:cNvSpPr>
          <p:nvPr>
            <p:ph type="ftr" sz="quarter" idx="11"/>
          </p:nvPr>
        </p:nvSpPr>
        <p:spPr/>
        <p:txBody>
          <a:bodyPr/>
          <a:lstStyle/>
          <a:p>
            <a:r>
              <a:rPr lang="en-US"/>
              <a:t>Confidential and property of Intermountain Health</a:t>
            </a:r>
          </a:p>
        </p:txBody>
      </p:sp>
      <p:sp>
        <p:nvSpPr>
          <p:cNvPr id="4" name="Slide Number Placeholder 3">
            <a:extLst>
              <a:ext uri="{FF2B5EF4-FFF2-40B4-BE49-F238E27FC236}">
                <a16:creationId xmlns:a16="http://schemas.microsoft.com/office/drawing/2014/main" id="{3FA3EA36-EE0B-4169-8B01-04BE87C6BAB6}"/>
              </a:ext>
            </a:extLst>
          </p:cNvPr>
          <p:cNvSpPr>
            <a:spLocks noGrp="1"/>
          </p:cNvSpPr>
          <p:nvPr>
            <p:ph type="sldNum" sz="quarter" idx="12"/>
          </p:nvPr>
        </p:nvSpPr>
        <p:spPr/>
        <p:txBody>
          <a:bodyPr/>
          <a:lstStyle/>
          <a:p>
            <a:fld id="{57EAB85A-CEDA-4147-BFEE-FE6E6956DCC7}" type="slidenum">
              <a:rPr lang="en-US" smtClean="0"/>
              <a:t>3</a:t>
            </a:fld>
            <a:endParaRPr lang="en-US"/>
          </a:p>
        </p:txBody>
      </p:sp>
      <p:pic>
        <p:nvPicPr>
          <p:cNvPr id="6" name="Picture 5" descr="A picture containing text, screenshot, diagram, font&#10;&#10;Description automatically generated">
            <a:extLst>
              <a:ext uri="{FF2B5EF4-FFF2-40B4-BE49-F238E27FC236}">
                <a16:creationId xmlns:a16="http://schemas.microsoft.com/office/drawing/2014/main" id="{FDD8F0B4-27A5-4826-AC27-2E7CDBA9353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098" y="1123459"/>
            <a:ext cx="4887150" cy="3551863"/>
          </a:xfrm>
          <a:prstGeom prst="rect">
            <a:avLst/>
          </a:prstGeom>
        </p:spPr>
      </p:pic>
      <p:sp>
        <p:nvSpPr>
          <p:cNvPr id="7" name="TextBox 6">
            <a:extLst>
              <a:ext uri="{FF2B5EF4-FFF2-40B4-BE49-F238E27FC236}">
                <a16:creationId xmlns:a16="http://schemas.microsoft.com/office/drawing/2014/main" id="{08E6A74C-75C5-492F-B249-D28AA7622769}"/>
              </a:ext>
            </a:extLst>
          </p:cNvPr>
          <p:cNvSpPr txBox="1"/>
          <p:nvPr/>
        </p:nvSpPr>
        <p:spPr>
          <a:xfrm>
            <a:off x="5591102" y="1865518"/>
            <a:ext cx="3273692" cy="2062103"/>
          </a:xfrm>
          <a:prstGeom prst="rect">
            <a:avLst/>
          </a:prstGeom>
          <a:noFill/>
        </p:spPr>
        <p:txBody>
          <a:bodyPr wrap="square" rtlCol="0">
            <a:spAutoFit/>
          </a:bodyPr>
          <a:lstStyle/>
          <a:p>
            <a:pPr algn="l"/>
            <a:r>
              <a:rPr lang="en-US" sz="1600" dirty="0"/>
              <a:t>PCH MTP Protocol Implemented 5/2022</a:t>
            </a:r>
          </a:p>
          <a:p>
            <a:pPr algn="l"/>
            <a:endParaRPr lang="en-US" sz="1600" dirty="0"/>
          </a:p>
          <a:p>
            <a:pPr algn="l"/>
            <a:r>
              <a:rPr lang="en-US" sz="1600" dirty="0"/>
              <a:t>Creation of an APP-led MTP Team:</a:t>
            </a:r>
          </a:p>
          <a:p>
            <a:pPr algn="l"/>
            <a:r>
              <a:rPr lang="en-US" sz="1600" dirty="0"/>
              <a:t>	- Trauma APP</a:t>
            </a:r>
          </a:p>
          <a:p>
            <a:pPr algn="l"/>
            <a:r>
              <a:rPr lang="en-US" sz="1600" dirty="0"/>
              <a:t>	- ED Trauma Nurse</a:t>
            </a:r>
          </a:p>
          <a:p>
            <a:pPr algn="l"/>
            <a:r>
              <a:rPr lang="en-US" sz="1600" dirty="0"/>
              <a:t>	- ED Tech</a:t>
            </a:r>
          </a:p>
        </p:txBody>
      </p:sp>
    </p:spTree>
    <p:extLst>
      <p:ext uri="{BB962C8B-B14F-4D97-AF65-F5344CB8AC3E}">
        <p14:creationId xmlns:p14="http://schemas.microsoft.com/office/powerpoint/2010/main" val="25457168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F3AC04C-7FCE-45D5-8D44-862360C2612B}"/>
              </a:ext>
            </a:extLst>
          </p:cNvPr>
          <p:cNvSpPr>
            <a:spLocks noGrp="1"/>
          </p:cNvSpPr>
          <p:nvPr>
            <p:ph type="ftr" sz="quarter" idx="11"/>
          </p:nvPr>
        </p:nvSpPr>
        <p:spPr/>
        <p:txBody>
          <a:bodyPr/>
          <a:lstStyle/>
          <a:p>
            <a:r>
              <a:rPr lang="en-US"/>
              <a:t>Confidential and property of Intermountain Health</a:t>
            </a:r>
          </a:p>
        </p:txBody>
      </p:sp>
      <p:sp>
        <p:nvSpPr>
          <p:cNvPr id="3" name="Slide Number Placeholder 2">
            <a:extLst>
              <a:ext uri="{FF2B5EF4-FFF2-40B4-BE49-F238E27FC236}">
                <a16:creationId xmlns:a16="http://schemas.microsoft.com/office/drawing/2014/main" id="{23EFC633-2F1E-40DA-A9C2-4143DE9F3BC9}"/>
              </a:ext>
            </a:extLst>
          </p:cNvPr>
          <p:cNvSpPr>
            <a:spLocks noGrp="1"/>
          </p:cNvSpPr>
          <p:nvPr>
            <p:ph type="sldNum" sz="quarter" idx="12"/>
          </p:nvPr>
        </p:nvSpPr>
        <p:spPr/>
        <p:txBody>
          <a:bodyPr/>
          <a:lstStyle/>
          <a:p>
            <a:fld id="{57EAB85A-CEDA-4147-BFEE-FE6E6956DCC7}" type="slidenum">
              <a:rPr lang="en-US" smtClean="0"/>
              <a:t>4</a:t>
            </a:fld>
            <a:endParaRPr lang="en-US"/>
          </a:p>
        </p:txBody>
      </p:sp>
      <p:pic>
        <p:nvPicPr>
          <p:cNvPr id="5" name="Picture 4" descr="A picture containing text, document, parallel, screenshot&#10;&#10;Description automatically generated">
            <a:extLst>
              <a:ext uri="{FF2B5EF4-FFF2-40B4-BE49-F238E27FC236}">
                <a16:creationId xmlns:a16="http://schemas.microsoft.com/office/drawing/2014/main" id="{5C042CE2-356E-41C4-A2EF-A289499D653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8154" y="96436"/>
            <a:ext cx="7284320" cy="4670952"/>
          </a:xfrm>
          <a:prstGeom prst="rect">
            <a:avLst/>
          </a:prstGeom>
        </p:spPr>
      </p:pic>
    </p:spTree>
    <p:extLst>
      <p:ext uri="{BB962C8B-B14F-4D97-AF65-F5344CB8AC3E}">
        <p14:creationId xmlns:p14="http://schemas.microsoft.com/office/powerpoint/2010/main" val="25767479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8B16CB60-DEBB-F8EE-06E5-6A6BD63E8769}"/>
              </a:ext>
            </a:extLst>
          </p:cNvPr>
          <p:cNvSpPr>
            <a:spLocks noGrp="1"/>
          </p:cNvSpPr>
          <p:nvPr>
            <p:ph type="ftr" sz="quarter" idx="11"/>
          </p:nvPr>
        </p:nvSpPr>
        <p:spPr/>
        <p:txBody>
          <a:bodyPr/>
          <a:lstStyle/>
          <a:p>
            <a:r>
              <a:rPr lang="en-US"/>
              <a:t>Confidential and property of Intermountain Health</a:t>
            </a:r>
          </a:p>
        </p:txBody>
      </p:sp>
      <p:sp>
        <p:nvSpPr>
          <p:cNvPr id="6" name="Slide Number Placeholder 5">
            <a:extLst>
              <a:ext uri="{FF2B5EF4-FFF2-40B4-BE49-F238E27FC236}">
                <a16:creationId xmlns:a16="http://schemas.microsoft.com/office/drawing/2014/main" id="{88754C4A-3A3B-2AB0-83AB-49E4BC62D177}"/>
              </a:ext>
            </a:extLst>
          </p:cNvPr>
          <p:cNvSpPr>
            <a:spLocks noGrp="1"/>
          </p:cNvSpPr>
          <p:nvPr>
            <p:ph type="sldNum" sz="quarter" idx="12"/>
          </p:nvPr>
        </p:nvSpPr>
        <p:spPr/>
        <p:txBody>
          <a:bodyPr/>
          <a:lstStyle/>
          <a:p>
            <a:fld id="{57EAB85A-CEDA-4147-BFEE-FE6E6956DCC7}" type="slidenum">
              <a:rPr lang="en-US" smtClean="0"/>
              <a:pPr/>
              <a:t>5</a:t>
            </a:fld>
            <a:endParaRPr lang="en-US"/>
          </a:p>
        </p:txBody>
      </p:sp>
      <p:sp>
        <p:nvSpPr>
          <p:cNvPr id="4" name="Title 3">
            <a:extLst>
              <a:ext uri="{FF2B5EF4-FFF2-40B4-BE49-F238E27FC236}">
                <a16:creationId xmlns:a16="http://schemas.microsoft.com/office/drawing/2014/main" id="{269DF3CE-81D2-4380-A5DA-AE43C633CDC3}"/>
              </a:ext>
            </a:extLst>
          </p:cNvPr>
          <p:cNvSpPr>
            <a:spLocks noGrp="1"/>
          </p:cNvSpPr>
          <p:nvPr>
            <p:ph type="title"/>
          </p:nvPr>
        </p:nvSpPr>
        <p:spPr>
          <a:xfrm>
            <a:off x="370721" y="381250"/>
            <a:ext cx="8402558" cy="2639453"/>
          </a:xfrm>
        </p:spPr>
        <p:txBody>
          <a:bodyPr/>
          <a:lstStyle/>
          <a:p>
            <a:pPr algn="ctr"/>
            <a:r>
              <a:rPr lang="en-US" dirty="0"/>
              <a:t>Adherence to Pediatric Massive Transfusion Protocol</a:t>
            </a:r>
          </a:p>
        </p:txBody>
      </p:sp>
      <p:pic>
        <p:nvPicPr>
          <p:cNvPr id="3" name="Picture 2" descr="A picture containing text, screenshot, font&#10;&#10;Description automatically generated">
            <a:extLst>
              <a:ext uri="{FF2B5EF4-FFF2-40B4-BE49-F238E27FC236}">
                <a16:creationId xmlns:a16="http://schemas.microsoft.com/office/drawing/2014/main" id="{0C5C2522-9FAE-49C3-B46F-A6BC5366B6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8077" y="1810614"/>
            <a:ext cx="4567845" cy="2837244"/>
          </a:xfrm>
          <a:prstGeom prst="rect">
            <a:avLst/>
          </a:prstGeom>
        </p:spPr>
      </p:pic>
    </p:spTree>
    <p:extLst>
      <p:ext uri="{BB962C8B-B14F-4D97-AF65-F5344CB8AC3E}">
        <p14:creationId xmlns:p14="http://schemas.microsoft.com/office/powerpoint/2010/main" val="8796668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B990-8799-4E7D-86C6-22AD78E77E13}"/>
              </a:ext>
            </a:extLst>
          </p:cNvPr>
          <p:cNvSpPr>
            <a:spLocks noGrp="1"/>
          </p:cNvSpPr>
          <p:nvPr>
            <p:ph type="title"/>
          </p:nvPr>
        </p:nvSpPr>
        <p:spPr/>
        <p:txBody>
          <a:bodyPr/>
          <a:lstStyle/>
          <a:p>
            <a:r>
              <a:rPr lang="en-US" dirty="0"/>
              <a:t>Introduction</a:t>
            </a:r>
          </a:p>
        </p:txBody>
      </p:sp>
      <p:sp>
        <p:nvSpPr>
          <p:cNvPr id="4" name="Footer Placeholder 3">
            <a:extLst>
              <a:ext uri="{FF2B5EF4-FFF2-40B4-BE49-F238E27FC236}">
                <a16:creationId xmlns:a16="http://schemas.microsoft.com/office/drawing/2014/main" id="{65E5E8ED-4DCF-458C-9CDF-A8AD8517ADBB}"/>
              </a:ext>
            </a:extLst>
          </p:cNvPr>
          <p:cNvSpPr>
            <a:spLocks noGrp="1"/>
          </p:cNvSpPr>
          <p:nvPr>
            <p:ph type="ftr" sz="quarter" idx="11"/>
          </p:nvPr>
        </p:nvSpPr>
        <p:spPr/>
        <p:txBody>
          <a:bodyPr/>
          <a:lstStyle/>
          <a:p>
            <a:r>
              <a:rPr lang="en-US"/>
              <a:t>Confidential and property of Intermountain Health</a:t>
            </a:r>
          </a:p>
        </p:txBody>
      </p:sp>
      <p:sp>
        <p:nvSpPr>
          <p:cNvPr id="5" name="Slide Number Placeholder 4">
            <a:extLst>
              <a:ext uri="{FF2B5EF4-FFF2-40B4-BE49-F238E27FC236}">
                <a16:creationId xmlns:a16="http://schemas.microsoft.com/office/drawing/2014/main" id="{6EA61598-AE90-4596-BBC8-D51E15B2CBCA}"/>
              </a:ext>
            </a:extLst>
          </p:cNvPr>
          <p:cNvSpPr>
            <a:spLocks noGrp="1"/>
          </p:cNvSpPr>
          <p:nvPr>
            <p:ph type="sldNum" sz="quarter" idx="12"/>
          </p:nvPr>
        </p:nvSpPr>
        <p:spPr/>
        <p:txBody>
          <a:bodyPr/>
          <a:lstStyle/>
          <a:p>
            <a:fld id="{57EAB85A-CEDA-4147-BFEE-FE6E6956DCC7}" type="slidenum">
              <a:rPr lang="en-US" smtClean="0"/>
              <a:t>6</a:t>
            </a:fld>
            <a:endParaRPr lang="en-US"/>
          </a:p>
        </p:txBody>
      </p:sp>
      <p:sp>
        <p:nvSpPr>
          <p:cNvPr id="6" name="Text Placeholder 5">
            <a:extLst>
              <a:ext uri="{FF2B5EF4-FFF2-40B4-BE49-F238E27FC236}">
                <a16:creationId xmlns:a16="http://schemas.microsoft.com/office/drawing/2014/main" id="{462F9EA2-262C-439D-ADFC-9CD68282BD83}"/>
              </a:ext>
            </a:extLst>
          </p:cNvPr>
          <p:cNvSpPr>
            <a:spLocks noGrp="1"/>
          </p:cNvSpPr>
          <p:nvPr>
            <p:ph type="body" sz="quarter" idx="13"/>
          </p:nvPr>
        </p:nvSpPr>
        <p:spPr/>
        <p:txBody>
          <a:bodyPr/>
          <a:lstStyle/>
          <a:p>
            <a:r>
              <a:rPr lang="en-US" b="0" i="0" dirty="0">
                <a:solidFill>
                  <a:srgbClr val="000000"/>
                </a:solidFill>
                <a:effectLst/>
                <a:latin typeface="Times New Roman" panose="02020603050405020304" pitchFamily="18" charset="0"/>
              </a:rPr>
              <a:t>The need for massive transfusion (MTP) is relatively rare in children, which may lead to inconsistent transfusion practices and failure to administer a balanced blood product resuscitation. </a:t>
            </a:r>
          </a:p>
          <a:p>
            <a:r>
              <a:rPr lang="en-US" b="0" dirty="0">
                <a:solidFill>
                  <a:srgbClr val="000000"/>
                </a:solidFill>
                <a:latin typeface="Times New Roman" panose="02020603050405020304" pitchFamily="18" charset="0"/>
              </a:rPr>
              <a:t>Low Volume, High Consequence Event</a:t>
            </a:r>
          </a:p>
          <a:p>
            <a:r>
              <a:rPr lang="en-US" b="0" i="0" dirty="0">
                <a:solidFill>
                  <a:srgbClr val="000000"/>
                </a:solidFill>
                <a:effectLst/>
                <a:latin typeface="Times New Roman" panose="02020603050405020304" pitchFamily="18" charset="0"/>
              </a:rPr>
              <a:t>The aim of this study is to assess the effectiveness of an Advanced Practice Provider (APP)-led MTP response team at our institution. </a:t>
            </a:r>
            <a:endParaRPr lang="en-US" dirty="0"/>
          </a:p>
        </p:txBody>
      </p:sp>
    </p:spTree>
    <p:extLst>
      <p:ext uri="{BB962C8B-B14F-4D97-AF65-F5344CB8AC3E}">
        <p14:creationId xmlns:p14="http://schemas.microsoft.com/office/powerpoint/2010/main" val="2160844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B990-8799-4E7D-86C6-22AD78E77E13}"/>
              </a:ext>
            </a:extLst>
          </p:cNvPr>
          <p:cNvSpPr>
            <a:spLocks noGrp="1"/>
          </p:cNvSpPr>
          <p:nvPr>
            <p:ph type="title"/>
          </p:nvPr>
        </p:nvSpPr>
        <p:spPr/>
        <p:txBody>
          <a:bodyPr/>
          <a:lstStyle/>
          <a:p>
            <a:r>
              <a:rPr lang="en-US" dirty="0"/>
              <a:t>Methods</a:t>
            </a:r>
          </a:p>
        </p:txBody>
      </p:sp>
      <p:sp>
        <p:nvSpPr>
          <p:cNvPr id="4" name="Footer Placeholder 3">
            <a:extLst>
              <a:ext uri="{FF2B5EF4-FFF2-40B4-BE49-F238E27FC236}">
                <a16:creationId xmlns:a16="http://schemas.microsoft.com/office/drawing/2014/main" id="{65E5E8ED-4DCF-458C-9CDF-A8AD8517ADBB}"/>
              </a:ext>
            </a:extLst>
          </p:cNvPr>
          <p:cNvSpPr>
            <a:spLocks noGrp="1"/>
          </p:cNvSpPr>
          <p:nvPr>
            <p:ph type="ftr" sz="quarter" idx="11"/>
          </p:nvPr>
        </p:nvSpPr>
        <p:spPr/>
        <p:txBody>
          <a:bodyPr/>
          <a:lstStyle/>
          <a:p>
            <a:r>
              <a:rPr lang="en-US"/>
              <a:t>Confidential and property of Intermountain Health</a:t>
            </a:r>
          </a:p>
        </p:txBody>
      </p:sp>
      <p:sp>
        <p:nvSpPr>
          <p:cNvPr id="5" name="Slide Number Placeholder 4">
            <a:extLst>
              <a:ext uri="{FF2B5EF4-FFF2-40B4-BE49-F238E27FC236}">
                <a16:creationId xmlns:a16="http://schemas.microsoft.com/office/drawing/2014/main" id="{6EA61598-AE90-4596-BBC8-D51E15B2CBCA}"/>
              </a:ext>
            </a:extLst>
          </p:cNvPr>
          <p:cNvSpPr>
            <a:spLocks noGrp="1"/>
          </p:cNvSpPr>
          <p:nvPr>
            <p:ph type="sldNum" sz="quarter" idx="12"/>
          </p:nvPr>
        </p:nvSpPr>
        <p:spPr/>
        <p:txBody>
          <a:bodyPr/>
          <a:lstStyle/>
          <a:p>
            <a:fld id="{57EAB85A-CEDA-4147-BFEE-FE6E6956DCC7}" type="slidenum">
              <a:rPr lang="en-US" smtClean="0"/>
              <a:t>7</a:t>
            </a:fld>
            <a:endParaRPr lang="en-US"/>
          </a:p>
        </p:txBody>
      </p:sp>
      <p:sp>
        <p:nvSpPr>
          <p:cNvPr id="6" name="Text Placeholder 5">
            <a:extLst>
              <a:ext uri="{FF2B5EF4-FFF2-40B4-BE49-F238E27FC236}">
                <a16:creationId xmlns:a16="http://schemas.microsoft.com/office/drawing/2014/main" id="{462F9EA2-262C-439D-ADFC-9CD68282BD83}"/>
              </a:ext>
            </a:extLst>
          </p:cNvPr>
          <p:cNvSpPr>
            <a:spLocks noGrp="1"/>
          </p:cNvSpPr>
          <p:nvPr>
            <p:ph type="body" sz="quarter" idx="13"/>
          </p:nvPr>
        </p:nvSpPr>
        <p:spPr>
          <a:xfrm>
            <a:off x="430213" y="1266936"/>
            <a:ext cx="8305800" cy="3500452"/>
          </a:xfrm>
        </p:spPr>
        <p:txBody>
          <a:bodyPr/>
          <a:lstStyle/>
          <a:p>
            <a:r>
              <a:rPr lang="en-US" dirty="0">
                <a:solidFill>
                  <a:schemeClr val="tx1"/>
                </a:solidFill>
              </a:rPr>
              <a:t>Single-center retrospective cohort study utilizing data from March 2019-March 2023</a:t>
            </a:r>
          </a:p>
          <a:p>
            <a:r>
              <a:rPr lang="en-US" dirty="0">
                <a:solidFill>
                  <a:schemeClr val="tx1"/>
                </a:solidFill>
              </a:rPr>
              <a:t>Patients included if they met criteria for MTP activation and received 40 mL/kg of blood product after activation of the MTP</a:t>
            </a:r>
          </a:p>
          <a:p>
            <a:r>
              <a:rPr lang="en-US" u="sng" dirty="0"/>
              <a:t>Primary Outcome</a:t>
            </a:r>
            <a:r>
              <a:rPr lang="en-US" dirty="0"/>
              <a:t>: </a:t>
            </a:r>
            <a:r>
              <a:rPr lang="en-US" dirty="0">
                <a:solidFill>
                  <a:schemeClr val="tx1"/>
                </a:solidFill>
              </a:rPr>
              <a:t>Receipt of a balanced massive transfusion, defined as the ratio of infused PRBCs to FFP being less than or equal to 1:1.4, including the NICU 1:1.8 due to coagulopathy resuscitation</a:t>
            </a:r>
          </a:p>
          <a:p>
            <a:r>
              <a:rPr lang="en-US" u="sng" dirty="0"/>
              <a:t>Secondary Outcomes</a:t>
            </a:r>
            <a:r>
              <a:rPr lang="en-US" dirty="0"/>
              <a:t>: </a:t>
            </a:r>
            <a:r>
              <a:rPr lang="en-US" dirty="0" err="1">
                <a:solidFill>
                  <a:schemeClr val="tx1"/>
                </a:solidFill>
              </a:rPr>
              <a:t>Cryo</a:t>
            </a:r>
            <a:r>
              <a:rPr lang="en-US" dirty="0">
                <a:solidFill>
                  <a:schemeClr val="tx1"/>
                </a:solidFill>
              </a:rPr>
              <a:t>, TXA, Factor VII, Calcium, DDAVP, Mortality</a:t>
            </a:r>
          </a:p>
          <a:p>
            <a:endParaRPr lang="en-US" dirty="0"/>
          </a:p>
        </p:txBody>
      </p:sp>
    </p:spTree>
    <p:extLst>
      <p:ext uri="{BB962C8B-B14F-4D97-AF65-F5344CB8AC3E}">
        <p14:creationId xmlns:p14="http://schemas.microsoft.com/office/powerpoint/2010/main" val="26621328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6145D0E-6E96-4A9A-7C11-13E56D1EF6F5}"/>
              </a:ext>
            </a:extLst>
          </p:cNvPr>
          <p:cNvSpPr>
            <a:spLocks noGrp="1"/>
          </p:cNvSpPr>
          <p:nvPr>
            <p:ph type="title"/>
          </p:nvPr>
        </p:nvSpPr>
        <p:spPr>
          <a:xfrm>
            <a:off x="458570" y="1252023"/>
            <a:ext cx="4007621" cy="2639453"/>
          </a:xfrm>
        </p:spPr>
        <p:txBody>
          <a:bodyPr anchor="t">
            <a:normAutofit/>
          </a:bodyPr>
          <a:lstStyle/>
          <a:p>
            <a:r>
              <a:rPr lang="en-US" sz="4400" dirty="0"/>
              <a:t>Patient Characteristics</a:t>
            </a:r>
          </a:p>
        </p:txBody>
      </p:sp>
      <p:sp>
        <p:nvSpPr>
          <p:cNvPr id="2" name="Footer Placeholder 1">
            <a:extLst>
              <a:ext uri="{FF2B5EF4-FFF2-40B4-BE49-F238E27FC236}">
                <a16:creationId xmlns:a16="http://schemas.microsoft.com/office/drawing/2014/main" id="{F4CDB284-016C-EB7B-BE45-4A89180F1726}"/>
              </a:ext>
            </a:extLst>
          </p:cNvPr>
          <p:cNvSpPr>
            <a:spLocks noGrp="1"/>
          </p:cNvSpPr>
          <p:nvPr>
            <p:ph type="ftr" sz="quarter" idx="11"/>
          </p:nvPr>
        </p:nvSpPr>
        <p:spPr>
          <a:xfrm>
            <a:off x="4923156" y="4767388"/>
            <a:ext cx="3086100" cy="107722"/>
          </a:xfrm>
        </p:spPr>
        <p:txBody>
          <a:bodyPr anchor="ctr">
            <a:normAutofit/>
          </a:bodyPr>
          <a:lstStyle/>
          <a:p>
            <a:pPr>
              <a:spcAft>
                <a:spcPts val="600"/>
              </a:spcAft>
            </a:pPr>
            <a:r>
              <a:rPr lang="en-US"/>
              <a:t>Confidential and property of Intermountain Health</a:t>
            </a:r>
          </a:p>
        </p:txBody>
      </p:sp>
      <p:sp>
        <p:nvSpPr>
          <p:cNvPr id="3" name="Slide Number Placeholder 2">
            <a:extLst>
              <a:ext uri="{FF2B5EF4-FFF2-40B4-BE49-F238E27FC236}">
                <a16:creationId xmlns:a16="http://schemas.microsoft.com/office/drawing/2014/main" id="{3421C41A-AA79-FFDE-A07D-A12CAE647B2B}"/>
              </a:ext>
            </a:extLst>
          </p:cNvPr>
          <p:cNvSpPr>
            <a:spLocks noGrp="1"/>
          </p:cNvSpPr>
          <p:nvPr>
            <p:ph type="sldNum" sz="quarter" idx="12"/>
          </p:nvPr>
        </p:nvSpPr>
        <p:spPr>
          <a:xfrm>
            <a:off x="8439468" y="4767388"/>
            <a:ext cx="274320" cy="107722"/>
          </a:xfrm>
        </p:spPr>
        <p:txBody>
          <a:bodyPr anchor="ctr">
            <a:normAutofit/>
          </a:bodyPr>
          <a:lstStyle/>
          <a:p>
            <a:pPr>
              <a:spcAft>
                <a:spcPts val="600"/>
              </a:spcAft>
            </a:pPr>
            <a:fld id="{57EAB85A-CEDA-4147-BFEE-FE6E6956DCC7}" type="slidenum">
              <a:rPr lang="en-US" smtClean="0"/>
              <a:pPr>
                <a:spcAft>
                  <a:spcPts val="600"/>
                </a:spcAft>
              </a:pPr>
              <a:t>8</a:t>
            </a:fld>
            <a:endParaRPr lang="en-US"/>
          </a:p>
        </p:txBody>
      </p:sp>
      <p:sp>
        <p:nvSpPr>
          <p:cNvPr id="6" name="Picture Placeholder 5">
            <a:extLst>
              <a:ext uri="{FF2B5EF4-FFF2-40B4-BE49-F238E27FC236}">
                <a16:creationId xmlns:a16="http://schemas.microsoft.com/office/drawing/2014/main" id="{7CFA9109-3E70-404A-B54E-8A7E4D025C9D}"/>
              </a:ext>
            </a:extLst>
          </p:cNvPr>
          <p:cNvSpPr>
            <a:spLocks noGrp="1"/>
          </p:cNvSpPr>
          <p:nvPr>
            <p:ph type="pic" sz="quarter" idx="13"/>
          </p:nvPr>
        </p:nvSpPr>
        <p:spPr/>
      </p:sp>
      <p:graphicFrame>
        <p:nvGraphicFramePr>
          <p:cNvPr id="8" name="Table 7">
            <a:extLst>
              <a:ext uri="{FF2B5EF4-FFF2-40B4-BE49-F238E27FC236}">
                <a16:creationId xmlns:a16="http://schemas.microsoft.com/office/drawing/2014/main" id="{BEF6C2B6-80BF-40D0-9810-0737BBD2441D}"/>
              </a:ext>
            </a:extLst>
          </p:cNvPr>
          <p:cNvGraphicFramePr>
            <a:graphicFrameLocks noGrp="1"/>
          </p:cNvGraphicFramePr>
          <p:nvPr>
            <p:extLst>
              <p:ext uri="{D42A27DB-BD31-4B8C-83A1-F6EECF244321}">
                <p14:modId xmlns:p14="http://schemas.microsoft.com/office/powerpoint/2010/main" val="2209264905"/>
              </p:ext>
            </p:extLst>
          </p:nvPr>
        </p:nvGraphicFramePr>
        <p:xfrm>
          <a:off x="4571621" y="19736"/>
          <a:ext cx="4571999" cy="5123756"/>
        </p:xfrm>
        <a:graphic>
          <a:graphicData uri="http://schemas.openxmlformats.org/drawingml/2006/table">
            <a:tbl>
              <a:tblPr firstRow="1" bandRow="1">
                <a:tableStyleId>{5C22544A-7EE6-4342-B048-85BDC9FD1C3A}</a:tableStyleId>
              </a:tblPr>
              <a:tblGrid>
                <a:gridCol w="1544254">
                  <a:extLst>
                    <a:ext uri="{9D8B030D-6E8A-4147-A177-3AD203B41FA5}">
                      <a16:colId xmlns:a16="http://schemas.microsoft.com/office/drawing/2014/main" val="528593975"/>
                    </a:ext>
                  </a:extLst>
                </a:gridCol>
                <a:gridCol w="1145735">
                  <a:extLst>
                    <a:ext uri="{9D8B030D-6E8A-4147-A177-3AD203B41FA5}">
                      <a16:colId xmlns:a16="http://schemas.microsoft.com/office/drawing/2014/main" val="1219235608"/>
                    </a:ext>
                  </a:extLst>
                </a:gridCol>
                <a:gridCol w="1145735">
                  <a:extLst>
                    <a:ext uri="{9D8B030D-6E8A-4147-A177-3AD203B41FA5}">
                      <a16:colId xmlns:a16="http://schemas.microsoft.com/office/drawing/2014/main" val="3762291564"/>
                    </a:ext>
                  </a:extLst>
                </a:gridCol>
                <a:gridCol w="626558">
                  <a:extLst>
                    <a:ext uri="{9D8B030D-6E8A-4147-A177-3AD203B41FA5}">
                      <a16:colId xmlns:a16="http://schemas.microsoft.com/office/drawing/2014/main" val="3530968"/>
                    </a:ext>
                  </a:extLst>
                </a:gridCol>
                <a:gridCol w="109717">
                  <a:extLst>
                    <a:ext uri="{9D8B030D-6E8A-4147-A177-3AD203B41FA5}">
                      <a16:colId xmlns:a16="http://schemas.microsoft.com/office/drawing/2014/main" val="2244004856"/>
                    </a:ext>
                  </a:extLst>
                </a:gridCol>
              </a:tblGrid>
              <a:tr h="125148">
                <a:tc gridSpan="5">
                  <a:txBody>
                    <a:bodyPr/>
                    <a:lstStyle/>
                    <a:p>
                      <a:pPr marL="63500" marR="63500">
                        <a:spcBef>
                          <a:spcPts val="0"/>
                        </a:spcBef>
                        <a:spcAft>
                          <a:spcPts val="0"/>
                        </a:spcAft>
                      </a:pPr>
                      <a:r>
                        <a:rPr lang="en-US" sz="500" dirty="0">
                          <a:effectLst/>
                        </a:rPr>
                        <a:t>Table 1. Patient Characteristics</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20104765"/>
                  </a:ext>
                </a:extLst>
              </a:tr>
              <a:tr h="498156">
                <a:tc>
                  <a:txBody>
                    <a:bodyPr/>
                    <a:lstStyle/>
                    <a:p>
                      <a:pPr marL="63500" marR="63500">
                        <a:spcBef>
                          <a:spcPts val="0"/>
                        </a:spcBef>
                        <a:spcAft>
                          <a:spcPts val="0"/>
                        </a:spcAft>
                      </a:pPr>
                      <a:r>
                        <a:rPr lang="en-US" sz="500" dirty="0">
                          <a:effectLst/>
                        </a:rPr>
                        <a:t>Characteristic</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Pre-Implementation, </a:t>
                      </a:r>
                    </a:p>
                    <a:p>
                      <a:pPr marL="63500" marR="63500" algn="ctr">
                        <a:spcBef>
                          <a:spcPts val="0"/>
                        </a:spcBef>
                        <a:spcAft>
                          <a:spcPts val="0"/>
                        </a:spcAft>
                      </a:pPr>
                      <a:r>
                        <a:rPr lang="en-US" sz="500">
                          <a:effectLst/>
                        </a:rPr>
                        <a:t>N = 16</a:t>
                      </a:r>
                      <a:r>
                        <a:rPr lang="en-US" sz="500" baseline="30000">
                          <a:effectLst/>
                        </a:rPr>
                        <a:t>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Post-Implementation, </a:t>
                      </a:r>
                    </a:p>
                    <a:p>
                      <a:pPr marL="63500" marR="63500" algn="ctr">
                        <a:spcBef>
                          <a:spcPts val="0"/>
                        </a:spcBef>
                        <a:spcAft>
                          <a:spcPts val="0"/>
                        </a:spcAft>
                      </a:pPr>
                      <a:r>
                        <a:rPr lang="en-US" sz="500">
                          <a:effectLst/>
                        </a:rPr>
                        <a:t>N = 20</a:t>
                      </a:r>
                      <a:r>
                        <a:rPr lang="en-US" sz="500" baseline="30000">
                          <a:effectLst/>
                        </a:rPr>
                        <a:t>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p-value</a:t>
                      </a:r>
                      <a:r>
                        <a:rPr lang="en-US" sz="500" baseline="30000">
                          <a:effectLst/>
                        </a:rPr>
                        <a:t>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969767207"/>
                  </a:ext>
                </a:extLst>
              </a:tr>
              <a:tr h="136525">
                <a:tc>
                  <a:txBody>
                    <a:bodyPr/>
                    <a:lstStyle/>
                    <a:p>
                      <a:pPr marL="63500" marR="63500">
                        <a:spcBef>
                          <a:spcPts val="0"/>
                        </a:spcBef>
                        <a:spcAft>
                          <a:spcPts val="0"/>
                        </a:spcAft>
                      </a:pPr>
                      <a:r>
                        <a:rPr lang="en-US" sz="500">
                          <a:effectLst/>
                        </a:rPr>
                        <a:t>Age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11352531"/>
                  </a:ext>
                </a:extLst>
              </a:tr>
              <a:tr h="136525">
                <a:tc>
                  <a:txBody>
                    <a:bodyPr/>
                    <a:lstStyle/>
                    <a:p>
                      <a:pPr marL="190500" marR="63500">
                        <a:spcBef>
                          <a:spcPts val="0"/>
                        </a:spcBef>
                        <a:spcAft>
                          <a:spcPts val="0"/>
                        </a:spcAft>
                      </a:pPr>
                      <a:r>
                        <a:rPr lang="en-US" sz="500">
                          <a:effectLst/>
                        </a:rPr>
                        <a:t>&lt; 1 yr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2 (12%)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8 (40%)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21747852"/>
                  </a:ext>
                </a:extLst>
              </a:tr>
              <a:tr h="136525">
                <a:tc>
                  <a:txBody>
                    <a:bodyPr/>
                    <a:lstStyle/>
                    <a:p>
                      <a:pPr marL="190500" marR="63500">
                        <a:spcBef>
                          <a:spcPts val="0"/>
                        </a:spcBef>
                        <a:spcAft>
                          <a:spcPts val="0"/>
                        </a:spcAft>
                      </a:pPr>
                      <a:r>
                        <a:rPr lang="en-US" sz="500">
                          <a:effectLst/>
                        </a:rPr>
                        <a:t>1 - 4 yrs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2 (12%)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4 (20%)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59901767"/>
                  </a:ext>
                </a:extLst>
              </a:tr>
              <a:tr h="136525">
                <a:tc>
                  <a:txBody>
                    <a:bodyPr/>
                    <a:lstStyle/>
                    <a:p>
                      <a:pPr marL="190500" marR="63500">
                        <a:spcBef>
                          <a:spcPts val="0"/>
                        </a:spcBef>
                        <a:spcAft>
                          <a:spcPts val="0"/>
                        </a:spcAft>
                      </a:pPr>
                      <a:r>
                        <a:rPr lang="en-US" sz="500">
                          <a:effectLst/>
                        </a:rPr>
                        <a:t>10 - 14 yrs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6 (38%)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3 (15%)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058848053"/>
                  </a:ext>
                </a:extLst>
              </a:tr>
              <a:tr h="136525">
                <a:tc>
                  <a:txBody>
                    <a:bodyPr/>
                    <a:lstStyle/>
                    <a:p>
                      <a:pPr marL="190500" marR="63500">
                        <a:spcBef>
                          <a:spcPts val="0"/>
                        </a:spcBef>
                        <a:spcAft>
                          <a:spcPts val="0"/>
                        </a:spcAft>
                      </a:pPr>
                      <a:r>
                        <a:rPr lang="en-US" sz="500">
                          <a:effectLst/>
                        </a:rPr>
                        <a:t>15 - 17 yrs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3 (19%)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 (5.0%)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438257912"/>
                  </a:ext>
                </a:extLst>
              </a:tr>
              <a:tr h="136525">
                <a:tc>
                  <a:txBody>
                    <a:bodyPr/>
                    <a:lstStyle/>
                    <a:p>
                      <a:pPr marL="190500" marR="63500">
                        <a:spcBef>
                          <a:spcPts val="0"/>
                        </a:spcBef>
                        <a:spcAft>
                          <a:spcPts val="0"/>
                        </a:spcAft>
                      </a:pPr>
                      <a:r>
                        <a:rPr lang="en-US" sz="500">
                          <a:effectLst/>
                        </a:rPr>
                        <a:t>5 - 9 yrs</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3 (19%)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4 (20%)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3543758"/>
                  </a:ext>
                </a:extLst>
              </a:tr>
              <a:tr h="136525">
                <a:tc>
                  <a:txBody>
                    <a:bodyPr/>
                    <a:lstStyle/>
                    <a:p>
                      <a:pPr marL="63500" marR="63500">
                        <a:spcBef>
                          <a:spcPts val="0"/>
                        </a:spcBef>
                        <a:spcAft>
                          <a:spcPts val="0"/>
                        </a:spcAft>
                      </a:pPr>
                      <a:r>
                        <a:rPr lang="en-US" sz="500">
                          <a:effectLst/>
                        </a:rPr>
                        <a:t>Sex</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0.2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76516872"/>
                  </a:ext>
                </a:extLst>
              </a:tr>
              <a:tr h="136525">
                <a:tc>
                  <a:txBody>
                    <a:bodyPr/>
                    <a:lstStyle/>
                    <a:p>
                      <a:pPr marL="190500" marR="63500">
                        <a:spcBef>
                          <a:spcPts val="0"/>
                        </a:spcBef>
                        <a:spcAft>
                          <a:spcPts val="0"/>
                        </a:spcAft>
                      </a:pPr>
                      <a:r>
                        <a:rPr lang="en-US" sz="500">
                          <a:effectLst/>
                        </a:rPr>
                        <a:t>Female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5 (31%)</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11 (55%)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32337495"/>
                  </a:ext>
                </a:extLst>
              </a:tr>
              <a:tr h="136525">
                <a:tc>
                  <a:txBody>
                    <a:bodyPr/>
                    <a:lstStyle/>
                    <a:p>
                      <a:pPr marL="190500" marR="63500">
                        <a:spcBef>
                          <a:spcPts val="0"/>
                        </a:spcBef>
                        <a:spcAft>
                          <a:spcPts val="0"/>
                        </a:spcAft>
                      </a:pPr>
                      <a:r>
                        <a:rPr lang="en-US" sz="500">
                          <a:effectLst/>
                        </a:rPr>
                        <a:t>Male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11 (69%)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9 (45%)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03638570"/>
                  </a:ext>
                </a:extLst>
              </a:tr>
              <a:tr h="136525">
                <a:tc>
                  <a:txBody>
                    <a:bodyPr/>
                    <a:lstStyle/>
                    <a:p>
                      <a:pPr marL="63500" marR="63500">
                        <a:spcBef>
                          <a:spcPts val="0"/>
                        </a:spcBef>
                        <a:spcAft>
                          <a:spcPts val="0"/>
                        </a:spcAft>
                      </a:pPr>
                      <a:r>
                        <a:rPr lang="en-US" sz="500">
                          <a:effectLst/>
                        </a:rPr>
                        <a:t>Race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0.7</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020569840"/>
                  </a:ext>
                </a:extLst>
              </a:tr>
              <a:tr h="136525">
                <a:tc>
                  <a:txBody>
                    <a:bodyPr/>
                    <a:lstStyle/>
                    <a:p>
                      <a:pPr marL="190500" marR="63500">
                        <a:spcBef>
                          <a:spcPts val="0"/>
                        </a:spcBef>
                        <a:spcAft>
                          <a:spcPts val="0"/>
                        </a:spcAft>
                      </a:pPr>
                      <a:r>
                        <a:rPr lang="en-US" sz="500">
                          <a:effectLst/>
                        </a:rPr>
                        <a:t>Asian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0 (0%)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 (5.0%)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579068660"/>
                  </a:ext>
                </a:extLst>
              </a:tr>
              <a:tr h="136525">
                <a:tc>
                  <a:txBody>
                    <a:bodyPr/>
                    <a:lstStyle/>
                    <a:p>
                      <a:pPr marL="190500" marR="63500">
                        <a:spcBef>
                          <a:spcPts val="0"/>
                        </a:spcBef>
                        <a:spcAft>
                          <a:spcPts val="0"/>
                        </a:spcAft>
                      </a:pPr>
                      <a:r>
                        <a:rPr lang="en-US" sz="500">
                          <a:effectLst/>
                        </a:rPr>
                        <a:t>Other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6 (38%)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9 (45%)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319321592"/>
                  </a:ext>
                </a:extLst>
              </a:tr>
              <a:tr h="136525">
                <a:tc>
                  <a:txBody>
                    <a:bodyPr/>
                    <a:lstStyle/>
                    <a:p>
                      <a:pPr marL="190500" marR="63500">
                        <a:spcBef>
                          <a:spcPts val="0"/>
                        </a:spcBef>
                        <a:spcAft>
                          <a:spcPts val="0"/>
                        </a:spcAft>
                      </a:pPr>
                      <a:r>
                        <a:rPr lang="en-US" sz="500">
                          <a:effectLst/>
                        </a:rPr>
                        <a:t>Unknown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1 (6.2%)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0 (0%)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17975889"/>
                  </a:ext>
                </a:extLst>
              </a:tr>
              <a:tr h="136525">
                <a:tc>
                  <a:txBody>
                    <a:bodyPr/>
                    <a:lstStyle/>
                    <a:p>
                      <a:pPr marL="190500" marR="63500">
                        <a:spcBef>
                          <a:spcPts val="0"/>
                        </a:spcBef>
                        <a:spcAft>
                          <a:spcPts val="0"/>
                        </a:spcAft>
                      </a:pPr>
                      <a:r>
                        <a:rPr lang="en-US" sz="500">
                          <a:effectLst/>
                        </a:rPr>
                        <a:t>White</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9 (56%)</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10 (50%)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660294033"/>
                  </a:ext>
                </a:extLst>
              </a:tr>
              <a:tr h="136525">
                <a:tc>
                  <a:txBody>
                    <a:bodyPr/>
                    <a:lstStyle/>
                    <a:p>
                      <a:pPr marL="63500" marR="63500">
                        <a:spcBef>
                          <a:spcPts val="0"/>
                        </a:spcBef>
                        <a:spcAft>
                          <a:spcPts val="0"/>
                        </a:spcAft>
                      </a:pPr>
                      <a:r>
                        <a:rPr lang="en-US" sz="500">
                          <a:effectLst/>
                        </a:rPr>
                        <a:t>Ethnicity</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0.5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65619270"/>
                  </a:ext>
                </a:extLst>
              </a:tr>
              <a:tr h="136525">
                <a:tc>
                  <a:txBody>
                    <a:bodyPr/>
                    <a:lstStyle/>
                    <a:p>
                      <a:pPr marL="190500" marR="63500">
                        <a:spcBef>
                          <a:spcPts val="0"/>
                        </a:spcBef>
                        <a:spcAft>
                          <a:spcPts val="0"/>
                        </a:spcAft>
                      </a:pPr>
                      <a:r>
                        <a:rPr lang="en-US" sz="500">
                          <a:effectLst/>
                        </a:rPr>
                        <a:t>Hispanic or Latino</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4 (25%)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9 (45%)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620160956"/>
                  </a:ext>
                </a:extLst>
              </a:tr>
              <a:tr h="249077">
                <a:tc>
                  <a:txBody>
                    <a:bodyPr/>
                    <a:lstStyle/>
                    <a:p>
                      <a:pPr marL="190500" marR="63500">
                        <a:spcBef>
                          <a:spcPts val="0"/>
                        </a:spcBef>
                        <a:spcAft>
                          <a:spcPts val="0"/>
                        </a:spcAft>
                      </a:pPr>
                      <a:r>
                        <a:rPr lang="en-US" sz="500">
                          <a:effectLst/>
                        </a:rPr>
                        <a:t>Not Hispanic or Latino</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10 (62%)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10 (50%)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156652849"/>
                  </a:ext>
                </a:extLst>
              </a:tr>
              <a:tr h="136525">
                <a:tc>
                  <a:txBody>
                    <a:bodyPr/>
                    <a:lstStyle/>
                    <a:p>
                      <a:pPr marL="190500" marR="63500">
                        <a:spcBef>
                          <a:spcPts val="0"/>
                        </a:spcBef>
                        <a:spcAft>
                          <a:spcPts val="0"/>
                        </a:spcAft>
                      </a:pPr>
                      <a:r>
                        <a:rPr lang="en-US" sz="500">
                          <a:effectLst/>
                        </a:rPr>
                        <a:t>Unknown</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2 (12%)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 (5.0%)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727137589"/>
                  </a:ext>
                </a:extLst>
              </a:tr>
              <a:tr h="136525">
                <a:tc>
                  <a:txBody>
                    <a:bodyPr/>
                    <a:lstStyle/>
                    <a:p>
                      <a:pPr marL="63500" marR="63500">
                        <a:spcBef>
                          <a:spcPts val="0"/>
                        </a:spcBef>
                        <a:spcAft>
                          <a:spcPts val="0"/>
                        </a:spcAft>
                      </a:pPr>
                      <a:r>
                        <a:rPr lang="en-US" sz="500">
                          <a:effectLst/>
                        </a:rPr>
                        <a:t>Trauma Patient</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6 (38%)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7 (35%)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0.9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570962927"/>
                  </a:ext>
                </a:extLst>
              </a:tr>
              <a:tr h="250297">
                <a:tc>
                  <a:txBody>
                    <a:bodyPr/>
                    <a:lstStyle/>
                    <a:p>
                      <a:pPr marL="63500" marR="63500">
                        <a:spcBef>
                          <a:spcPts val="0"/>
                        </a:spcBef>
                        <a:spcAft>
                          <a:spcPts val="0"/>
                        </a:spcAft>
                      </a:pPr>
                      <a:r>
                        <a:rPr lang="en-US" sz="500">
                          <a:effectLst/>
                        </a:rPr>
                        <a:t>Patient Location at start of MTP</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0.8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436855097"/>
                  </a:ext>
                </a:extLst>
              </a:tr>
              <a:tr h="249077">
                <a:tc>
                  <a:txBody>
                    <a:bodyPr/>
                    <a:lstStyle/>
                    <a:p>
                      <a:pPr marL="190500" marR="63500">
                        <a:spcBef>
                          <a:spcPts val="0"/>
                        </a:spcBef>
                        <a:spcAft>
                          <a:spcPts val="0"/>
                        </a:spcAft>
                      </a:pPr>
                      <a:r>
                        <a:rPr lang="en-US" sz="500">
                          <a:effectLst/>
                        </a:rPr>
                        <a:t>CICU (Cardiac ICU)</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1 (6.2%)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0 (0%)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86798264"/>
                  </a:ext>
                </a:extLst>
              </a:tr>
              <a:tr h="136525">
                <a:tc>
                  <a:txBody>
                    <a:bodyPr/>
                    <a:lstStyle/>
                    <a:p>
                      <a:pPr marL="190500" marR="63500">
                        <a:spcBef>
                          <a:spcPts val="0"/>
                        </a:spcBef>
                        <a:spcAft>
                          <a:spcPts val="0"/>
                        </a:spcAft>
                      </a:pPr>
                      <a:r>
                        <a:rPr lang="en-US" sz="500">
                          <a:effectLst/>
                        </a:rPr>
                        <a:t>ED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4 (25%)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6 (30%)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615483384"/>
                  </a:ext>
                </a:extLst>
              </a:tr>
              <a:tr h="136525">
                <a:tc>
                  <a:txBody>
                    <a:bodyPr/>
                    <a:lstStyle/>
                    <a:p>
                      <a:pPr marL="190500" marR="63500">
                        <a:spcBef>
                          <a:spcPts val="0"/>
                        </a:spcBef>
                        <a:spcAft>
                          <a:spcPts val="0"/>
                        </a:spcAft>
                      </a:pPr>
                      <a:r>
                        <a:rPr lang="en-US" sz="500">
                          <a:effectLst/>
                        </a:rPr>
                        <a:t>Floor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0 (0%)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2 (10%)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848963576"/>
                  </a:ext>
                </a:extLst>
              </a:tr>
              <a:tr h="249077">
                <a:tc>
                  <a:txBody>
                    <a:bodyPr/>
                    <a:lstStyle/>
                    <a:p>
                      <a:pPr marL="190500" marR="63500">
                        <a:spcBef>
                          <a:spcPts val="0"/>
                        </a:spcBef>
                        <a:spcAft>
                          <a:spcPts val="0"/>
                        </a:spcAft>
                      </a:pPr>
                      <a:r>
                        <a:rPr lang="en-US" sz="500">
                          <a:effectLst/>
                        </a:rPr>
                        <a:t>NICU (Neonatal ICU)</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1 (6.2%)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3 (15%)</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3975034622"/>
                  </a:ext>
                </a:extLst>
              </a:tr>
              <a:tr h="136525">
                <a:tc>
                  <a:txBody>
                    <a:bodyPr/>
                    <a:lstStyle/>
                    <a:p>
                      <a:pPr marL="190500" marR="63500">
                        <a:spcBef>
                          <a:spcPts val="0"/>
                        </a:spcBef>
                        <a:spcAft>
                          <a:spcPts val="0"/>
                        </a:spcAft>
                      </a:pPr>
                      <a:r>
                        <a:rPr lang="en-US" sz="500">
                          <a:effectLst/>
                        </a:rPr>
                        <a:t>OR</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6 (38%)</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6 (30%)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09095476"/>
                  </a:ext>
                </a:extLst>
              </a:tr>
              <a:tr h="249077">
                <a:tc>
                  <a:txBody>
                    <a:bodyPr/>
                    <a:lstStyle/>
                    <a:p>
                      <a:pPr marL="190500" marR="63500">
                        <a:spcBef>
                          <a:spcPts val="0"/>
                        </a:spcBef>
                        <a:spcAft>
                          <a:spcPts val="0"/>
                        </a:spcAft>
                      </a:pPr>
                      <a:r>
                        <a:rPr lang="en-US" sz="500">
                          <a:effectLst/>
                        </a:rPr>
                        <a:t>PICU (Pediatric ICU)</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3 (19%)</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2 (10%)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206245808"/>
                  </a:ext>
                </a:extLst>
              </a:tr>
              <a:tr h="136525">
                <a:tc>
                  <a:txBody>
                    <a:bodyPr/>
                    <a:lstStyle/>
                    <a:p>
                      <a:pPr marL="190500" marR="63500">
                        <a:spcBef>
                          <a:spcPts val="0"/>
                        </a:spcBef>
                        <a:spcAft>
                          <a:spcPts val="0"/>
                        </a:spcAft>
                      </a:pPr>
                      <a:r>
                        <a:rPr lang="en-US" sz="500">
                          <a:effectLst/>
                        </a:rPr>
                        <a:t>Radiology</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tc>
                <a:tc>
                  <a:txBody>
                    <a:bodyPr/>
                    <a:lstStyle/>
                    <a:p>
                      <a:pPr marL="63500" marR="63500" algn="ctr">
                        <a:spcBef>
                          <a:spcPts val="0"/>
                        </a:spcBef>
                        <a:spcAft>
                          <a:spcPts val="0"/>
                        </a:spcAft>
                      </a:pPr>
                      <a:r>
                        <a:rPr lang="en-US" sz="500">
                          <a:effectLst/>
                        </a:rPr>
                        <a:t>1 (6.2%)</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nchor="ctr"/>
                </a:tc>
                <a:tc>
                  <a:txBody>
                    <a:bodyPr/>
                    <a:lstStyle/>
                    <a:p>
                      <a:pPr marL="63500" marR="63500" algn="ctr">
                        <a:spcBef>
                          <a:spcPts val="0"/>
                        </a:spcBef>
                        <a:spcAft>
                          <a:spcPts val="0"/>
                        </a:spcAft>
                      </a:pPr>
                      <a:r>
                        <a:rPr lang="en-US" sz="500">
                          <a:effectLst/>
                        </a:rPr>
                        <a:t>1 (5.0%)</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63500" marR="63500" algn="ctr">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tc>
                  <a:txBody>
                    <a:bodyPr/>
                    <a:lstStyle/>
                    <a:p>
                      <a:pPr marL="0" marR="0">
                        <a:spcBef>
                          <a:spcPts val="0"/>
                        </a:spcBef>
                        <a:spcAft>
                          <a:spcPts val="0"/>
                        </a:spcAft>
                      </a:pPr>
                      <a:r>
                        <a:rPr lang="en-US" sz="500">
                          <a:effectLst/>
                        </a:rPr>
                        <a:t> </a:t>
                      </a:r>
                      <a:endParaRPr lang="en-US" sz="5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tc>
                <a:extLst>
                  <a:ext uri="{0D108BD9-81ED-4DB2-BD59-A6C34878D82A}">
                    <a16:rowId xmlns:a16="http://schemas.microsoft.com/office/drawing/2014/main" val="2145368514"/>
                  </a:ext>
                </a:extLst>
              </a:tr>
              <a:tr h="250297">
                <a:tc gridSpan="5">
                  <a:txBody>
                    <a:bodyPr/>
                    <a:lstStyle/>
                    <a:p>
                      <a:pPr marL="63500" marR="63500">
                        <a:spcBef>
                          <a:spcPts val="0"/>
                        </a:spcBef>
                        <a:spcAft>
                          <a:spcPts val="0"/>
                        </a:spcAft>
                      </a:pPr>
                      <a:r>
                        <a:rPr lang="en-US" sz="500" baseline="30000" dirty="0">
                          <a:effectLst/>
                        </a:rPr>
                        <a:t>1</a:t>
                      </a:r>
                      <a:r>
                        <a:rPr lang="en-US" sz="500" dirty="0">
                          <a:effectLst/>
                        </a:rPr>
                        <a:t>n (%)</a:t>
                      </a:r>
                    </a:p>
                    <a:p>
                      <a:pPr marL="63500" marR="63500">
                        <a:spcBef>
                          <a:spcPts val="0"/>
                        </a:spcBef>
                        <a:spcAft>
                          <a:spcPts val="0"/>
                        </a:spcAft>
                      </a:pPr>
                      <a:r>
                        <a:rPr lang="en-US" sz="500" baseline="30000" dirty="0">
                          <a:effectLst/>
                        </a:rPr>
                        <a:t>2</a:t>
                      </a:r>
                      <a:r>
                        <a:rPr lang="en-US" sz="500" dirty="0">
                          <a:effectLst/>
                        </a:rPr>
                        <a:t>Fisher's exact test; Pearson's Chi-squared test</a:t>
                      </a:r>
                      <a:endParaRPr lang="en-US" sz="500" dirty="0">
                        <a:effectLst/>
                        <a:latin typeface="Calibri" panose="020F0502020204030204" pitchFamily="34" charset="0"/>
                        <a:ea typeface="Calibri" panose="020F0502020204030204" pitchFamily="34" charset="0"/>
                        <a:cs typeface="Times New Roman" panose="02020603050405020304" pitchFamily="18" charset="0"/>
                      </a:endParaRPr>
                    </a:p>
                  </a:txBody>
                  <a:tcPr marL="31325" marR="31325" marT="0" marB="0"/>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900780024"/>
                  </a:ext>
                </a:extLst>
              </a:tr>
            </a:tbl>
          </a:graphicData>
        </a:graphic>
      </p:graphicFrame>
    </p:spTree>
    <p:extLst>
      <p:ext uri="{BB962C8B-B14F-4D97-AF65-F5344CB8AC3E}">
        <p14:creationId xmlns:p14="http://schemas.microsoft.com/office/powerpoint/2010/main" val="33063680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2B990-8799-4E7D-86C6-22AD78E77E13}"/>
              </a:ext>
            </a:extLst>
          </p:cNvPr>
          <p:cNvSpPr>
            <a:spLocks noGrp="1"/>
          </p:cNvSpPr>
          <p:nvPr>
            <p:ph type="title"/>
          </p:nvPr>
        </p:nvSpPr>
        <p:spPr>
          <a:xfrm>
            <a:off x="419099" y="110596"/>
            <a:ext cx="8305801" cy="730353"/>
          </a:xfrm>
        </p:spPr>
        <p:txBody>
          <a:bodyPr/>
          <a:lstStyle/>
          <a:p>
            <a:r>
              <a:rPr lang="en-US" dirty="0"/>
              <a:t>Results</a:t>
            </a:r>
          </a:p>
        </p:txBody>
      </p:sp>
      <p:sp>
        <p:nvSpPr>
          <p:cNvPr id="4" name="Footer Placeholder 3">
            <a:extLst>
              <a:ext uri="{FF2B5EF4-FFF2-40B4-BE49-F238E27FC236}">
                <a16:creationId xmlns:a16="http://schemas.microsoft.com/office/drawing/2014/main" id="{65E5E8ED-4DCF-458C-9CDF-A8AD8517ADBB}"/>
              </a:ext>
            </a:extLst>
          </p:cNvPr>
          <p:cNvSpPr>
            <a:spLocks noGrp="1"/>
          </p:cNvSpPr>
          <p:nvPr>
            <p:ph type="ftr" sz="quarter" idx="11"/>
          </p:nvPr>
        </p:nvSpPr>
        <p:spPr/>
        <p:txBody>
          <a:bodyPr/>
          <a:lstStyle/>
          <a:p>
            <a:r>
              <a:rPr lang="en-US"/>
              <a:t>Confidential and property of Intermountain Health</a:t>
            </a:r>
          </a:p>
        </p:txBody>
      </p:sp>
      <p:sp>
        <p:nvSpPr>
          <p:cNvPr id="5" name="Slide Number Placeholder 4">
            <a:extLst>
              <a:ext uri="{FF2B5EF4-FFF2-40B4-BE49-F238E27FC236}">
                <a16:creationId xmlns:a16="http://schemas.microsoft.com/office/drawing/2014/main" id="{6EA61598-AE90-4596-BBC8-D51E15B2CBCA}"/>
              </a:ext>
            </a:extLst>
          </p:cNvPr>
          <p:cNvSpPr>
            <a:spLocks noGrp="1"/>
          </p:cNvSpPr>
          <p:nvPr>
            <p:ph type="sldNum" sz="quarter" idx="12"/>
          </p:nvPr>
        </p:nvSpPr>
        <p:spPr/>
        <p:txBody>
          <a:bodyPr/>
          <a:lstStyle/>
          <a:p>
            <a:fld id="{57EAB85A-CEDA-4147-BFEE-FE6E6956DCC7}" type="slidenum">
              <a:rPr lang="en-US" smtClean="0"/>
              <a:t>9</a:t>
            </a:fld>
            <a:endParaRPr lang="en-US"/>
          </a:p>
        </p:txBody>
      </p:sp>
      <p:sp>
        <p:nvSpPr>
          <p:cNvPr id="6" name="Text Placeholder 5">
            <a:extLst>
              <a:ext uri="{FF2B5EF4-FFF2-40B4-BE49-F238E27FC236}">
                <a16:creationId xmlns:a16="http://schemas.microsoft.com/office/drawing/2014/main" id="{462F9EA2-262C-439D-ADFC-9CD68282BD83}"/>
              </a:ext>
            </a:extLst>
          </p:cNvPr>
          <p:cNvSpPr>
            <a:spLocks noGrp="1"/>
          </p:cNvSpPr>
          <p:nvPr>
            <p:ph type="body" sz="quarter" idx="13"/>
          </p:nvPr>
        </p:nvSpPr>
        <p:spPr>
          <a:xfrm>
            <a:off x="419100" y="551923"/>
            <a:ext cx="8305800" cy="4081037"/>
          </a:xfrm>
        </p:spPr>
        <p:txBody>
          <a:bodyPr/>
          <a:lstStyle/>
          <a:p>
            <a:r>
              <a:rPr lang="en-US" sz="1800" b="0" i="0" dirty="0">
                <a:solidFill>
                  <a:srgbClr val="000000"/>
                </a:solidFill>
                <a:effectLst/>
                <a:latin typeface="Times" pitchFamily="2" charset="0"/>
              </a:rPr>
              <a:t>36 patients met our inclusion criteria: </a:t>
            </a:r>
          </a:p>
          <a:p>
            <a:r>
              <a:rPr lang="en-US" sz="1800" b="0" dirty="0">
                <a:solidFill>
                  <a:srgbClr val="000000"/>
                </a:solidFill>
                <a:latin typeface="Times" pitchFamily="2" charset="0"/>
              </a:rPr>
              <a:t>	-</a:t>
            </a:r>
            <a:r>
              <a:rPr lang="en-US" sz="1800" b="0" i="0" dirty="0">
                <a:solidFill>
                  <a:srgbClr val="000000"/>
                </a:solidFill>
                <a:effectLst/>
                <a:latin typeface="Times" pitchFamily="2" charset="0"/>
              </a:rPr>
              <a:t>16 (44.4%) during the pre-implementation period </a:t>
            </a:r>
          </a:p>
          <a:p>
            <a:r>
              <a:rPr lang="en-US" sz="1800" b="0" dirty="0">
                <a:solidFill>
                  <a:srgbClr val="000000"/>
                </a:solidFill>
                <a:latin typeface="Times" pitchFamily="2" charset="0"/>
              </a:rPr>
              <a:t>	-</a:t>
            </a:r>
            <a:r>
              <a:rPr lang="en-US" sz="1800" b="0" i="0" dirty="0">
                <a:solidFill>
                  <a:srgbClr val="000000"/>
                </a:solidFill>
                <a:effectLst/>
                <a:latin typeface="Times" pitchFamily="2" charset="0"/>
              </a:rPr>
              <a:t>20 (55.6%) during the post-implementation period </a:t>
            </a:r>
          </a:p>
          <a:p>
            <a:r>
              <a:rPr lang="en-US" sz="1800" b="0" i="0" dirty="0">
                <a:solidFill>
                  <a:srgbClr val="000000"/>
                </a:solidFill>
                <a:effectLst/>
                <a:latin typeface="Times" pitchFamily="2" charset="0"/>
              </a:rPr>
              <a:t>When compared to the pre-implementation cohort, a significantly greater proportion of the post-implementation cohort received a </a:t>
            </a:r>
          </a:p>
          <a:p>
            <a:r>
              <a:rPr lang="en-US" sz="1800" b="0" dirty="0">
                <a:solidFill>
                  <a:srgbClr val="000000"/>
                </a:solidFill>
                <a:latin typeface="Times" pitchFamily="2" charset="0"/>
              </a:rPr>
              <a:t>	- B</a:t>
            </a:r>
            <a:r>
              <a:rPr lang="en-US" sz="1800" b="0" i="0" dirty="0">
                <a:solidFill>
                  <a:srgbClr val="000000"/>
                </a:solidFill>
                <a:effectLst/>
                <a:latin typeface="Times" pitchFamily="2" charset="0"/>
              </a:rPr>
              <a:t>alanced resuscitation 25% pre vs. 85%, post, p&lt;0.001 </a:t>
            </a:r>
          </a:p>
          <a:p>
            <a:r>
              <a:rPr lang="en-US" sz="1800" b="0" dirty="0">
                <a:solidFill>
                  <a:srgbClr val="000000"/>
                </a:solidFill>
                <a:latin typeface="Times" pitchFamily="2" charset="0"/>
              </a:rPr>
              <a:t>	- C</a:t>
            </a:r>
            <a:r>
              <a:rPr lang="en-US" sz="1800" b="0" i="0" dirty="0">
                <a:solidFill>
                  <a:srgbClr val="000000"/>
                </a:solidFill>
                <a:effectLst/>
                <a:latin typeface="Times" pitchFamily="2" charset="0"/>
              </a:rPr>
              <a:t>ryoprecipitate 31% pre vs. 70% post, p=0.02</a:t>
            </a:r>
          </a:p>
          <a:p>
            <a:r>
              <a:rPr lang="en-US" sz="1800" b="0" dirty="0">
                <a:solidFill>
                  <a:srgbClr val="000000"/>
                </a:solidFill>
                <a:latin typeface="Times" pitchFamily="2" charset="0"/>
              </a:rPr>
              <a:t>	- </a:t>
            </a:r>
            <a:r>
              <a:rPr lang="en-US" sz="1800" b="0" i="0" dirty="0">
                <a:solidFill>
                  <a:srgbClr val="000000"/>
                </a:solidFill>
                <a:effectLst/>
                <a:latin typeface="Times" pitchFamily="2" charset="0"/>
              </a:rPr>
              <a:t>TXA 19% pre vs. 75% post, p&lt;0.001 </a:t>
            </a:r>
          </a:p>
          <a:p>
            <a:r>
              <a:rPr lang="en-US" sz="1800" b="0" i="0" dirty="0">
                <a:solidFill>
                  <a:srgbClr val="000000"/>
                </a:solidFill>
                <a:effectLst/>
                <a:latin typeface="Times" pitchFamily="2" charset="0"/>
              </a:rPr>
              <a:t>There were no significant differences between cohorts with respect to age, sex, race, ethnicity, history of trauma, location of transfusion, Factor VII, calcium, </a:t>
            </a:r>
            <a:r>
              <a:rPr lang="en-US" sz="1800" b="0" i="0" dirty="0" err="1">
                <a:solidFill>
                  <a:srgbClr val="000000"/>
                </a:solidFill>
                <a:effectLst/>
                <a:latin typeface="Times" pitchFamily="2" charset="0"/>
              </a:rPr>
              <a:t>redosed</a:t>
            </a:r>
            <a:r>
              <a:rPr lang="en-US" sz="1800" b="0" i="0" dirty="0">
                <a:solidFill>
                  <a:srgbClr val="000000"/>
                </a:solidFill>
                <a:effectLst/>
                <a:latin typeface="Times" pitchFamily="2" charset="0"/>
              </a:rPr>
              <a:t> antibiotics, Vitamin K, desmopressin acetate, or mortality (p&gt;0.05). </a:t>
            </a:r>
            <a:endParaRPr lang="en-US" dirty="0"/>
          </a:p>
        </p:txBody>
      </p:sp>
    </p:spTree>
    <p:extLst>
      <p:ext uri="{BB962C8B-B14F-4D97-AF65-F5344CB8AC3E}">
        <p14:creationId xmlns:p14="http://schemas.microsoft.com/office/powerpoint/2010/main" val="270952531"/>
      </p:ext>
    </p:extLst>
  </p:cSld>
  <p:clrMapOvr>
    <a:masterClrMapping/>
  </p:clrMapOvr>
</p:sld>
</file>

<file path=ppt/theme/theme1.xml><?xml version="1.0" encoding="utf-8"?>
<a:theme xmlns:a="http://schemas.openxmlformats.org/drawingml/2006/main" name="Office Theme">
  <a:themeElements>
    <a:clrScheme name="IH Colors">
      <a:dk1>
        <a:srgbClr val="110057"/>
      </a:dk1>
      <a:lt1>
        <a:srgbClr val="F7F5F9"/>
      </a:lt1>
      <a:dk2>
        <a:srgbClr val="4A00E2"/>
      </a:dk2>
      <a:lt2>
        <a:srgbClr val="FFFFFF"/>
      </a:lt2>
      <a:accent1>
        <a:srgbClr val="110057"/>
      </a:accent1>
      <a:accent2>
        <a:srgbClr val="4A00E2"/>
      </a:accent2>
      <a:accent3>
        <a:srgbClr val="FF0044"/>
      </a:accent3>
      <a:accent4>
        <a:srgbClr val="7CAFD0"/>
      </a:accent4>
      <a:accent5>
        <a:srgbClr val="FF5D55"/>
      </a:accent5>
      <a:accent6>
        <a:srgbClr val="FFBCB9"/>
      </a:accent6>
      <a:hlink>
        <a:srgbClr val="110057"/>
      </a:hlink>
      <a:folHlink>
        <a:srgbClr val="4A00E2"/>
      </a:folHlink>
    </a:clrScheme>
    <a:fontScheme name="IH Office Fonts">
      <a:majorFont>
        <a:latin typeface="Arial"/>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9525">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1600" dirty="0" err="1" smtClean="0"/>
        </a:defPPr>
      </a:lstStyle>
    </a:txDef>
  </a:objectDefaults>
  <a:extraClrSchemeLst/>
  <a:extLst>
    <a:ext uri="{05A4C25C-085E-4340-85A3-A5531E510DB2}">
      <thm15:themeFamily xmlns:thm15="http://schemas.microsoft.com/office/thememl/2012/main" name="Intermountain Health Presentation Template January 2023" id="{F4E43292-3BD6-5847-9DCF-98B7E02E9926}" vid="{E8310FD4-BAE1-F24A-BD9E-39A6EA2236F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0F19E8BC051234EACCACF29C3613947" ma:contentTypeVersion="11" ma:contentTypeDescription="Create a new document." ma:contentTypeScope="" ma:versionID="149ff99222c60e3f53642f77543bbfb9">
  <xsd:schema xmlns:xsd="http://www.w3.org/2001/XMLSchema" xmlns:xs="http://www.w3.org/2001/XMLSchema" xmlns:p="http://schemas.microsoft.com/office/2006/metadata/properties" xmlns:ns2="4e0dc870-7188-48b6-a8dc-786d1907c9a0" xmlns:ns3="3ee34bdf-15a6-447b-9f70-76801cadacc1" targetNamespace="http://schemas.microsoft.com/office/2006/metadata/properties" ma:root="true" ma:fieldsID="8db89ca40c62ef28e87ac7bbc841e458" ns2:_="" ns3:_="">
    <xsd:import namespace="4e0dc870-7188-48b6-a8dc-786d1907c9a0"/>
    <xsd:import namespace="3ee34bdf-15a6-447b-9f70-76801cadacc1"/>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0dc870-7188-48b6-a8dc-786d1907c9a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3a4d644-6273-4707-a0b6-faf21e1c5cab" ma:termSetId="09814cd3-568e-fe90-9814-8d621ff8fb84" ma:anchorId="fba54fb3-c3e1-fe81-a776-ca4b69148c4d" ma:open="true" ma:isKeyword="false">
      <xsd:complexType>
        <xsd:sequence>
          <xsd:element ref="pc:Terms" minOccurs="0" maxOccurs="1"/>
        </xsd:sequence>
      </xsd:complexType>
    </xsd:element>
    <xsd:element name="MediaServiceDateTaken" ma:index="13" nillable="true" ma:displayName="MediaServiceDateTaken" ma:hidden="true" ma:indexed="true" ma:internalName="MediaServiceDateTake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ee34bdf-15a6-447b-9f70-76801cadacc1"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0ed159e7-0019-448a-9c31-1e32031a5f16}" ma:internalName="TaxCatchAll" ma:showField="CatchAllData" ma:web="3ee34bdf-15a6-447b-9f70-76801cadacc1">
      <xsd:complexType>
        <xsd:complexContent>
          <xsd:extension base="dms:MultiChoiceLookup">
            <xsd:sequence>
              <xsd:element name="Value" type="dms:Lookup" maxOccurs="unbounded" minOccurs="0" nillable="true"/>
            </xsd:sequence>
          </xsd:extension>
        </xsd:complexContent>
      </xsd:complexType>
    </xsd:element>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0dc870-7188-48b6-a8dc-786d1907c9a0">
      <Terms xmlns="http://schemas.microsoft.com/office/infopath/2007/PartnerControls"/>
    </lcf76f155ced4ddcb4097134ff3c332f>
    <TaxCatchAll xmlns="3ee34bdf-15a6-447b-9f70-76801cadacc1" xsi:nil="true"/>
  </documentManagement>
</p:properties>
</file>

<file path=customXml/itemProps1.xml><?xml version="1.0" encoding="utf-8"?>
<ds:datastoreItem xmlns:ds="http://schemas.openxmlformats.org/officeDocument/2006/customXml" ds:itemID="{F1732839-F404-4CDE-8B23-106A00DB1882}">
  <ds:schemaRefs>
    <ds:schemaRef ds:uri="http://schemas.microsoft.com/sharepoint/v3/contenttype/forms"/>
  </ds:schemaRefs>
</ds:datastoreItem>
</file>

<file path=customXml/itemProps2.xml><?xml version="1.0" encoding="utf-8"?>
<ds:datastoreItem xmlns:ds="http://schemas.openxmlformats.org/officeDocument/2006/customXml" ds:itemID="{F3028179-E2FD-4740-B9BF-A071DEB75FA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e0dc870-7188-48b6-a8dc-786d1907c9a0"/>
    <ds:schemaRef ds:uri="3ee34bdf-15a6-447b-9f70-76801cadacc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A7078B81-1FA9-4392-8BC6-41C68660590D}">
  <ds:schemaRefs>
    <ds:schemaRef ds:uri="http://schemas.microsoft.com/office/2006/metadata/properties"/>
    <ds:schemaRef ds:uri="3ee34bdf-15a6-447b-9f70-76801cadacc1"/>
    <ds:schemaRef ds:uri="http://www.w3.org/XML/1998/namespace"/>
    <ds:schemaRef ds:uri="http://schemas.microsoft.com/office/infopath/2007/PartnerControls"/>
    <ds:schemaRef ds:uri="http://purl.org/dc/terms/"/>
    <ds:schemaRef ds:uri="http://schemas.microsoft.com/office/2006/documentManagement/types"/>
    <ds:schemaRef ds:uri="http://purl.org/dc/dcmitype/"/>
    <ds:schemaRef ds:uri="http://purl.org/dc/elements/1.1/"/>
    <ds:schemaRef ds:uri="http://schemas.openxmlformats.org/package/2006/metadata/core-properties"/>
    <ds:schemaRef ds:uri="4e0dc870-7188-48b6-a8dc-786d1907c9a0"/>
  </ds:schemaRefs>
</ds:datastoreItem>
</file>

<file path=docMetadata/LabelInfo.xml><?xml version="1.0" encoding="utf-8"?>
<clbl:labelList xmlns:clbl="http://schemas.microsoft.com/office/2020/mipLabelMetadata">
  <clbl:label id="{a79016de-bdd0-4e47-91f4-79416ab912ad}" enabled="0" method="" siteId="{a79016de-bdd0-4e47-91f4-79416ab912ad}" removed="1"/>
</clbl:labelList>
</file>

<file path=docProps/app.xml><?xml version="1.0" encoding="utf-8"?>
<Properties xmlns="http://schemas.openxmlformats.org/officeDocument/2006/extended-properties" xmlns:vt="http://schemas.openxmlformats.org/officeDocument/2006/docPropsVTypes">
  <Template>Office Theme</Template>
  <TotalTime>2946</TotalTime>
  <Words>1322</Words>
  <Application>Microsoft Macintosh PowerPoint</Application>
  <PresentationFormat>On-screen Show (16:9)</PresentationFormat>
  <Paragraphs>311</Paragraphs>
  <Slides>19</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19</vt:i4>
      </vt:variant>
    </vt:vector>
  </HeadingPairs>
  <TitlesOfParts>
    <vt:vector size="25" baseType="lpstr">
      <vt:lpstr>Arial</vt:lpstr>
      <vt:lpstr>Calibri</vt:lpstr>
      <vt:lpstr>ff-scala-sans-pro</vt:lpstr>
      <vt:lpstr>Times</vt:lpstr>
      <vt:lpstr>Times New Roman</vt:lpstr>
      <vt:lpstr>Office Theme</vt:lpstr>
      <vt:lpstr>Adherence to Pediatric Massive Transfusion Protocol: Impact of an APP-Led MTP Response Team</vt:lpstr>
      <vt:lpstr>MTP at Primary Children’s Hospital</vt:lpstr>
      <vt:lpstr>Primary Children’s MTP Protocol</vt:lpstr>
      <vt:lpstr>PowerPoint Presentation</vt:lpstr>
      <vt:lpstr>Adherence to Pediatric Massive Transfusion Protocol</vt:lpstr>
      <vt:lpstr>Introduction</vt:lpstr>
      <vt:lpstr>Methods</vt:lpstr>
      <vt:lpstr>Patient Characteristics</vt:lpstr>
      <vt:lpstr>Results</vt:lpstr>
      <vt:lpstr>Pre and Post Implementation Comparison</vt:lpstr>
      <vt:lpstr>Side Benefits</vt:lpstr>
      <vt:lpstr>Conclusion</vt:lpstr>
      <vt:lpstr>Thank you</vt:lpstr>
      <vt:lpstr>Questions?</vt:lpstr>
      <vt:lpstr>Massive Transfusion in Children</vt:lpstr>
      <vt:lpstr>Definition of MT in Children</vt:lpstr>
      <vt:lpstr>Ratios of Blood Products</vt:lpstr>
      <vt:lpstr>10 Leading Causes of Deaths, United States</vt:lpstr>
      <vt:lpstr>Leading Causes of Death among Children and Adolescents in the United States, 1999-2020</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Sue Gagnier</dc:creator>
  <cp:lastModifiedBy>CHANCE V BASINGER</cp:lastModifiedBy>
  <cp:revision>25</cp:revision>
  <dcterms:created xsi:type="dcterms:W3CDTF">2023-02-01T15:50:34Z</dcterms:created>
  <dcterms:modified xsi:type="dcterms:W3CDTF">2023-07-12T15:01:55Z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0x010100D0F19E8BC051234EACCACF29C3613947</vt:lpwstr>
  </property>
  <property fmtid="{D5CDD505-2E9C-101B-9397-08002B2CF9AE}" pid="3" name="MediaServiceImageTags">
    <vt:lpwstr/>
  </property>
</Properties>
</file>