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4" r:id="rId5"/>
    <p:sldId id="274" r:id="rId6"/>
    <p:sldId id="287" r:id="rId7"/>
    <p:sldId id="289" r:id="rId8"/>
    <p:sldId id="290" r:id="rId9"/>
    <p:sldId id="291" r:id="rId10"/>
    <p:sldId id="292" r:id="rId11"/>
    <p:sldId id="293" r:id="rId12"/>
    <p:sldId id="294" r:id="rId13"/>
    <p:sldId id="295" r:id="rId14"/>
    <p:sldId id="296" r:id="rId15"/>
    <p:sldId id="300" r:id="rId16"/>
    <p:sldId id="299" r:id="rId17"/>
    <p:sldId id="301" r:id="rId18"/>
    <p:sldId id="303" r:id="rId19"/>
    <p:sldId id="305"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A1C3"/>
    <a:srgbClr val="823092"/>
    <a:srgbClr val="E90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81050" autoAdjust="0"/>
  </p:normalViewPr>
  <p:slideViewPr>
    <p:cSldViewPr snapToGrid="0">
      <p:cViewPr>
        <p:scale>
          <a:sx n="73" d="100"/>
          <a:sy n="73" d="100"/>
        </p:scale>
        <p:origin x="1212"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National</a:t>
            </a:r>
            <a:r>
              <a:rPr lang="en-US" baseline="0" dirty="0"/>
              <a:t> Intervention Trend</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new!$AM$13</c:f>
              <c:strCache>
                <c:ptCount val="1"/>
                <c:pt idx="0">
                  <c:v>Angioembolization </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new!$AK$14:$AK$16</c:f>
              <c:numCache>
                <c:formatCode>General</c:formatCode>
                <c:ptCount val="3"/>
                <c:pt idx="0">
                  <c:v>2012</c:v>
                </c:pt>
                <c:pt idx="1">
                  <c:v>2016</c:v>
                </c:pt>
                <c:pt idx="2">
                  <c:v>2019</c:v>
                </c:pt>
              </c:numCache>
            </c:numRef>
          </c:cat>
          <c:val>
            <c:numRef>
              <c:f>new!$AM$14:$AM$16</c:f>
              <c:numCache>
                <c:formatCode>0.0%</c:formatCode>
                <c:ptCount val="3"/>
                <c:pt idx="0">
                  <c:v>3.9228092375830435E-2</c:v>
                </c:pt>
                <c:pt idx="1">
                  <c:v>3.7518573551263E-2</c:v>
                </c:pt>
                <c:pt idx="2">
                  <c:v>3.8477282030290626E-2</c:v>
                </c:pt>
              </c:numCache>
            </c:numRef>
          </c:val>
          <c:smooth val="0"/>
          <c:extLst>
            <c:ext xmlns:c16="http://schemas.microsoft.com/office/drawing/2014/chart" uri="{C3380CC4-5D6E-409C-BE32-E72D297353CC}">
              <c16:uniqueId val="{00000000-E7A0-4CBE-8CF8-0B8F7F7925F3}"/>
            </c:ext>
          </c:extLst>
        </c:ser>
        <c:ser>
          <c:idx val="1"/>
          <c:order val="1"/>
          <c:tx>
            <c:strRef>
              <c:f>new!$AN$13</c:f>
              <c:strCache>
                <c:ptCount val="1"/>
                <c:pt idx="0">
                  <c:v>Splenorrhaphy </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new!$AN$14:$AN$16</c:f>
              <c:numCache>
                <c:formatCode>0.0%</c:formatCode>
                <c:ptCount val="3"/>
                <c:pt idx="0">
                  <c:v>3.1635558367605187E-3</c:v>
                </c:pt>
                <c:pt idx="1">
                  <c:v>7.0579494799405647E-3</c:v>
                </c:pt>
                <c:pt idx="2">
                  <c:v>1.3104013104013107E-2</c:v>
                </c:pt>
              </c:numCache>
            </c:numRef>
          </c:val>
          <c:smooth val="0"/>
          <c:extLst>
            <c:ext xmlns:c16="http://schemas.microsoft.com/office/drawing/2014/chart" uri="{C3380CC4-5D6E-409C-BE32-E72D297353CC}">
              <c16:uniqueId val="{00000001-E7A0-4CBE-8CF8-0B8F7F7925F3}"/>
            </c:ext>
          </c:extLst>
        </c:ser>
        <c:ser>
          <c:idx val="2"/>
          <c:order val="2"/>
          <c:tx>
            <c:strRef>
              <c:f>new!$AO$13</c:f>
              <c:strCache>
                <c:ptCount val="1"/>
                <c:pt idx="0">
                  <c:v>Splenectomy</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new!$AO$14:$AO$16</c:f>
              <c:numCache>
                <c:formatCode>0.0%</c:formatCode>
                <c:ptCount val="3"/>
                <c:pt idx="0">
                  <c:v>6.7678684376976592E-2</c:v>
                </c:pt>
                <c:pt idx="1">
                  <c:v>7.0950965824665674E-2</c:v>
                </c:pt>
                <c:pt idx="2">
                  <c:v>7.0814572247237001E-2</c:v>
                </c:pt>
              </c:numCache>
            </c:numRef>
          </c:val>
          <c:smooth val="0"/>
          <c:extLst>
            <c:ext xmlns:c16="http://schemas.microsoft.com/office/drawing/2014/chart" uri="{C3380CC4-5D6E-409C-BE32-E72D297353CC}">
              <c16:uniqueId val="{00000002-E7A0-4CBE-8CF8-0B8F7F7925F3}"/>
            </c:ext>
          </c:extLst>
        </c:ser>
        <c:dLbls>
          <c:dLblPos val="t"/>
          <c:showLegendKey val="0"/>
          <c:showVal val="1"/>
          <c:showCatName val="0"/>
          <c:showSerName val="0"/>
          <c:showPercent val="0"/>
          <c:showBubbleSize val="0"/>
        </c:dLbls>
        <c:smooth val="0"/>
        <c:axId val="610761544"/>
        <c:axId val="610761872"/>
      </c:lineChart>
      <c:catAx>
        <c:axId val="610761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0761872"/>
        <c:crosses val="autoZero"/>
        <c:auto val="1"/>
        <c:lblAlgn val="ctr"/>
        <c:lblOffset val="100"/>
        <c:noMultiLvlLbl val="0"/>
      </c:catAx>
      <c:valAx>
        <c:axId val="610761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0761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0.78443</cdr:x>
      <cdr:y>0.74004</cdr:y>
    </cdr:from>
    <cdr:to>
      <cdr:x>0.99268</cdr:x>
      <cdr:y>0.9503</cdr:y>
    </cdr:to>
    <cdr:sp macro="" textlink="">
      <cdr:nvSpPr>
        <cdr:cNvPr id="2" name="TextBox 1">
          <a:extLst xmlns:a="http://schemas.openxmlformats.org/drawingml/2006/main">
            <a:ext uri="{FF2B5EF4-FFF2-40B4-BE49-F238E27FC236}">
              <a16:creationId xmlns:a16="http://schemas.microsoft.com/office/drawing/2014/main" id="{1E271A76-EAF7-4B8E-B854-680B709B2DCD}"/>
            </a:ext>
          </a:extLst>
        </cdr:cNvPr>
        <cdr:cNvSpPr txBox="1"/>
      </cdr:nvSpPr>
      <cdr:spPr>
        <a:xfrm xmlns:a="http://schemas.openxmlformats.org/drawingml/2006/main">
          <a:off x="6182269" y="3264953"/>
          <a:ext cx="1641260" cy="927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2900"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F17AE-26ED-40B8-9BA8-5A2F232B923A}"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4D52D-DE32-4374-9853-AD5C7C80BACC}" type="slidenum">
              <a:rPr lang="en-US" smtClean="0"/>
              <a:t>‹#›</a:t>
            </a:fld>
            <a:endParaRPr lang="en-US"/>
          </a:p>
        </p:txBody>
      </p:sp>
    </p:spTree>
    <p:extLst>
      <p:ext uri="{BB962C8B-B14F-4D97-AF65-F5344CB8AC3E}">
        <p14:creationId xmlns:p14="http://schemas.microsoft.com/office/powerpoint/2010/main" val="109001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present today. </a:t>
            </a:r>
          </a:p>
        </p:txBody>
      </p:sp>
      <p:sp>
        <p:nvSpPr>
          <p:cNvPr id="4" name="Slide Number Placeholder 3"/>
          <p:cNvSpPr>
            <a:spLocks noGrp="1"/>
          </p:cNvSpPr>
          <p:nvPr>
            <p:ph type="sldNum" sz="quarter" idx="5"/>
          </p:nvPr>
        </p:nvSpPr>
        <p:spPr/>
        <p:txBody>
          <a:bodyPr/>
          <a:lstStyle/>
          <a:p>
            <a:fld id="{03A9311A-2AAD-41CC-98FD-DC5FC5F4EEC2}" type="slidenum">
              <a:rPr lang="en-US" smtClean="0"/>
              <a:t>1</a:t>
            </a:fld>
            <a:endParaRPr lang="en-US"/>
          </a:p>
        </p:txBody>
      </p:sp>
    </p:spTree>
    <p:extLst>
      <p:ext uri="{BB962C8B-B14F-4D97-AF65-F5344CB8AC3E}">
        <p14:creationId xmlns:p14="http://schemas.microsoft.com/office/powerpoint/2010/main" val="145238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study period. The rate of splenectomy and angioembolization remained stable between 6.8 -7.1 and 3.9 – 3.8%, </a:t>
            </a:r>
            <a:r>
              <a:rPr lang="en-US" dirty="0" err="1"/>
              <a:t>respecdtivley</a:t>
            </a:r>
            <a:r>
              <a:rPr lang="en-US" dirty="0"/>
              <a:t>. </a:t>
            </a:r>
          </a:p>
          <a:p>
            <a:endParaRPr lang="en-US" dirty="0"/>
          </a:p>
          <a:p>
            <a:r>
              <a:rPr lang="en-US" dirty="0" err="1"/>
              <a:t>Intrestinging</a:t>
            </a:r>
            <a:r>
              <a:rPr lang="en-US" dirty="0"/>
              <a:t> the rate of </a:t>
            </a:r>
            <a:r>
              <a:rPr lang="en-US" dirty="0" err="1"/>
              <a:t>splenorrhaphy</a:t>
            </a:r>
            <a:r>
              <a:rPr lang="en-US" dirty="0"/>
              <a:t> increased from 0.3% to 1.3% </a:t>
            </a:r>
          </a:p>
        </p:txBody>
      </p:sp>
      <p:sp>
        <p:nvSpPr>
          <p:cNvPr id="4" name="Slide Number Placeholder 3"/>
          <p:cNvSpPr>
            <a:spLocks noGrp="1"/>
          </p:cNvSpPr>
          <p:nvPr>
            <p:ph type="sldNum" sz="quarter" idx="5"/>
          </p:nvPr>
        </p:nvSpPr>
        <p:spPr/>
        <p:txBody>
          <a:bodyPr/>
          <a:lstStyle/>
          <a:p>
            <a:fld id="{03A9311A-2AAD-41CC-98FD-DC5FC5F4EEC2}" type="slidenum">
              <a:rPr lang="en-US" smtClean="0"/>
              <a:t>10</a:t>
            </a:fld>
            <a:endParaRPr lang="en-US"/>
          </a:p>
        </p:txBody>
      </p:sp>
    </p:spTree>
    <p:extLst>
      <p:ext uri="{BB962C8B-B14F-4D97-AF65-F5344CB8AC3E}">
        <p14:creationId xmlns:p14="http://schemas.microsoft.com/office/powerpoint/2010/main" val="213453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determining which factors were associated with  operative intervention verses non operative management. A few factors were found to be </a:t>
            </a:r>
            <a:r>
              <a:rPr lang="en-US" dirty="0" err="1"/>
              <a:t>staticsitcally</a:t>
            </a:r>
            <a:r>
              <a:rPr lang="en-US" dirty="0"/>
              <a:t> significant. </a:t>
            </a:r>
          </a:p>
          <a:p>
            <a:endParaRPr lang="en-US" dirty="0"/>
          </a:p>
          <a:p>
            <a:pPr marL="228600" indent="-228600">
              <a:buAutoNum type="arabicParenR"/>
            </a:pPr>
            <a:r>
              <a:rPr lang="en-US" dirty="0"/>
              <a:t>Children cared for at adult facilities had 3 times the risk of </a:t>
            </a:r>
            <a:r>
              <a:rPr lang="en-US" i="1"/>
              <a:t>undergoing</a:t>
            </a:r>
            <a:r>
              <a:rPr lang="en-US" dirty="0"/>
              <a:t> operative management </a:t>
            </a:r>
          </a:p>
          <a:p>
            <a:pPr marL="228600" indent="-228600">
              <a:buAutoNum type="arabicParenR"/>
            </a:pPr>
            <a:r>
              <a:rPr lang="en-US" dirty="0"/>
              <a:t>Operative management was highest among midgrade splenic injuries </a:t>
            </a:r>
          </a:p>
          <a:p>
            <a:pPr marL="228600" indent="-228600">
              <a:buAutoNum type="arabicParenR"/>
            </a:pPr>
            <a:r>
              <a:rPr lang="en-US" dirty="0"/>
              <a:t>In addition children were more likely to undergo splenic operation at non-academic centers . </a:t>
            </a:r>
          </a:p>
          <a:p>
            <a:pPr marL="228600" indent="-228600">
              <a:buAutoNum type="arabicParenR"/>
            </a:pPr>
            <a:r>
              <a:rPr lang="en-US" dirty="0"/>
              <a:t>Finally 27.7% of patients who had a blood transfusion under </a:t>
            </a:r>
            <a:r>
              <a:rPr lang="en-US" dirty="0" err="1"/>
              <a:t>wents</a:t>
            </a:r>
            <a:r>
              <a:rPr lang="en-US" dirty="0"/>
              <a:t> splenic surgery vs 9.7 % of patient without a transfusion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03A9311A-2AAD-41CC-98FD-DC5FC5F4EEC2}" type="slidenum">
              <a:rPr lang="en-US" smtClean="0"/>
              <a:t>11</a:t>
            </a:fld>
            <a:endParaRPr lang="en-US"/>
          </a:p>
        </p:txBody>
      </p:sp>
    </p:spTree>
    <p:extLst>
      <p:ext uri="{BB962C8B-B14F-4D97-AF65-F5344CB8AC3E}">
        <p14:creationId xmlns:p14="http://schemas.microsoft.com/office/powerpoint/2010/main" val="211272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multivariant analysis – management at an adult hospital almost tripled the patients risk of splenectomy. And importantly the requirement for blood transfusion increased the risk off operative management by 6 fold. </a:t>
            </a:r>
          </a:p>
        </p:txBody>
      </p:sp>
      <p:sp>
        <p:nvSpPr>
          <p:cNvPr id="4" name="Slide Number Placeholder 3"/>
          <p:cNvSpPr>
            <a:spLocks noGrp="1"/>
          </p:cNvSpPr>
          <p:nvPr>
            <p:ph type="sldNum" sz="quarter" idx="5"/>
          </p:nvPr>
        </p:nvSpPr>
        <p:spPr/>
        <p:txBody>
          <a:bodyPr/>
          <a:lstStyle/>
          <a:p>
            <a:fld id="{03A9311A-2AAD-41CC-98FD-DC5FC5F4EEC2}" type="slidenum">
              <a:rPr lang="en-US" smtClean="0"/>
              <a:t>12</a:t>
            </a:fld>
            <a:endParaRPr lang="en-US"/>
          </a:p>
        </p:txBody>
      </p:sp>
    </p:spTree>
    <p:extLst>
      <p:ext uri="{BB962C8B-B14F-4D97-AF65-F5344CB8AC3E}">
        <p14:creationId xmlns:p14="http://schemas.microsoft.com/office/powerpoint/2010/main" val="197978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national rate of splenectomy over time at just adult centers  (seen in yellow) we found no statistical significant in rate over the study period. However the rate of splenectomy had a statistically significant increase at </a:t>
            </a:r>
            <a:r>
              <a:rPr lang="en-US" dirty="0" err="1"/>
              <a:t>chidrens</a:t>
            </a:r>
            <a:r>
              <a:rPr lang="en-US" dirty="0"/>
              <a:t> hospitals between 2012 to 2019, from roughly 1% t0 just over 4% per year. </a:t>
            </a:r>
          </a:p>
          <a:p>
            <a:endParaRPr lang="en-US" dirty="0"/>
          </a:p>
          <a:p>
            <a:r>
              <a:rPr lang="en-US" dirty="0"/>
              <a:t>In addition to having a higher rate of splenectomy, pediatric hospitals saw an increase in severity of splenic injury between 2012 to 2019 with high grade blunt splenic injury increasing from 14% of cases to 51.7% of cases.  </a:t>
            </a:r>
          </a:p>
        </p:txBody>
      </p:sp>
      <p:sp>
        <p:nvSpPr>
          <p:cNvPr id="4" name="Slide Number Placeholder 3"/>
          <p:cNvSpPr>
            <a:spLocks noGrp="1"/>
          </p:cNvSpPr>
          <p:nvPr>
            <p:ph type="sldNum" sz="quarter" idx="5"/>
          </p:nvPr>
        </p:nvSpPr>
        <p:spPr/>
        <p:txBody>
          <a:bodyPr/>
          <a:lstStyle/>
          <a:p>
            <a:fld id="{03A9311A-2AAD-41CC-98FD-DC5FC5F4EEC2}" type="slidenum">
              <a:rPr lang="en-US" smtClean="0"/>
              <a:t>13</a:t>
            </a:fld>
            <a:endParaRPr lang="en-US"/>
          </a:p>
        </p:txBody>
      </p:sp>
    </p:spTree>
    <p:extLst>
      <p:ext uri="{BB962C8B-B14F-4D97-AF65-F5344CB8AC3E}">
        <p14:creationId xmlns:p14="http://schemas.microsoft.com/office/powerpoint/2010/main" val="2786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historic  economic burned associated with operative management in blunt splenic injury. In our series we that the hospital charge among patients managed operatively was almost double that of those managed nonoperatively . </a:t>
            </a:r>
          </a:p>
          <a:p>
            <a:endParaRPr lang="en-US" dirty="0"/>
          </a:p>
          <a:p>
            <a:r>
              <a:rPr lang="en-US" dirty="0"/>
              <a:t>IN addition, patients managed operatively remained hospitalized for approximately 3 days longer than those managed nonoperatively </a:t>
            </a:r>
          </a:p>
        </p:txBody>
      </p:sp>
      <p:sp>
        <p:nvSpPr>
          <p:cNvPr id="4" name="Slide Number Placeholder 3"/>
          <p:cNvSpPr>
            <a:spLocks noGrp="1"/>
          </p:cNvSpPr>
          <p:nvPr>
            <p:ph type="sldNum" sz="quarter" idx="5"/>
          </p:nvPr>
        </p:nvSpPr>
        <p:spPr/>
        <p:txBody>
          <a:bodyPr/>
          <a:lstStyle/>
          <a:p>
            <a:fld id="{03A9311A-2AAD-41CC-98FD-DC5FC5F4EEC2}" type="slidenum">
              <a:rPr lang="en-US" smtClean="0"/>
              <a:t>14</a:t>
            </a:fld>
            <a:endParaRPr lang="en-US"/>
          </a:p>
        </p:txBody>
      </p:sp>
    </p:spTree>
    <p:extLst>
      <p:ext uri="{BB962C8B-B14F-4D97-AF65-F5344CB8AC3E}">
        <p14:creationId xmlns:p14="http://schemas.microsoft.com/office/powerpoint/2010/main" val="1693402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study has several limitation due to the retrospective and database nature </a:t>
            </a:r>
          </a:p>
          <a:p>
            <a:pPr marL="228600" indent="-228600">
              <a:buAutoNum type="arabicParenR"/>
            </a:pPr>
            <a:r>
              <a:rPr lang="en-US" dirty="0"/>
              <a:t>The KIDS database lacks information regarding the physiologic sate of the child such has systolic blood pressure and laboratory data, such as </a:t>
            </a:r>
            <a:r>
              <a:rPr lang="en-US" dirty="0" err="1"/>
              <a:t>hbg</a:t>
            </a:r>
            <a:r>
              <a:rPr lang="en-US" dirty="0"/>
              <a:t>  - there fore we are unable to determine if patients who had an operation were hemodynamically unstable </a:t>
            </a:r>
          </a:p>
          <a:p>
            <a:pPr marL="228600" indent="-228600">
              <a:buAutoNum type="arabicParenR"/>
            </a:pPr>
            <a:r>
              <a:rPr lang="en-US" dirty="0"/>
              <a:t>Second diagnostic codes may be inaccurate or incomplete leading to an error in patient assignment </a:t>
            </a:r>
          </a:p>
          <a:p>
            <a:pPr marL="228600" indent="-228600">
              <a:buAutoNum type="arabicParenR"/>
            </a:pPr>
            <a:r>
              <a:rPr lang="en-US" dirty="0"/>
              <a:t>Precise timing of the clinical diagnosis and procedures performed cannot be determined</a:t>
            </a:r>
          </a:p>
          <a:p>
            <a:pPr marL="228600" indent="-228600">
              <a:buAutoNum type="arabicParenR"/>
            </a:pPr>
            <a:r>
              <a:rPr lang="en-US" dirty="0"/>
              <a:t>Some data may be incomplete  </a:t>
            </a:r>
          </a:p>
        </p:txBody>
      </p:sp>
      <p:sp>
        <p:nvSpPr>
          <p:cNvPr id="4" name="Slide Number Placeholder 3"/>
          <p:cNvSpPr>
            <a:spLocks noGrp="1"/>
          </p:cNvSpPr>
          <p:nvPr>
            <p:ph type="sldNum" sz="quarter" idx="5"/>
          </p:nvPr>
        </p:nvSpPr>
        <p:spPr/>
        <p:txBody>
          <a:bodyPr/>
          <a:lstStyle/>
          <a:p>
            <a:fld id="{03A9311A-2AAD-41CC-98FD-DC5FC5F4EEC2}" type="slidenum">
              <a:rPr lang="en-US" smtClean="0"/>
              <a:t>15</a:t>
            </a:fld>
            <a:endParaRPr lang="en-US"/>
          </a:p>
        </p:txBody>
      </p:sp>
    </p:spTree>
    <p:extLst>
      <p:ext uri="{BB962C8B-B14F-4D97-AF65-F5344CB8AC3E}">
        <p14:creationId xmlns:p14="http://schemas.microsoft.com/office/powerpoint/2010/main" val="3918796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a:t>
            </a:r>
          </a:p>
          <a:p>
            <a:r>
              <a:rPr lang="en-US" dirty="0"/>
              <a:t>Nearly 75% of children with splenic injury are treated at adult facilities </a:t>
            </a:r>
          </a:p>
          <a:p>
            <a:pPr marL="171450" indent="-171450">
              <a:buFontTx/>
              <a:buChar char="-"/>
            </a:pPr>
            <a:r>
              <a:rPr lang="en-US" dirty="0"/>
              <a:t>Being treated at an adult hospital increases the </a:t>
            </a:r>
            <a:r>
              <a:rPr lang="en-US" dirty="0" err="1"/>
              <a:t>childs</a:t>
            </a:r>
            <a:r>
              <a:rPr lang="en-US" dirty="0"/>
              <a:t> risk of undergoing operative management </a:t>
            </a:r>
          </a:p>
          <a:p>
            <a:pPr marL="171450" indent="-171450">
              <a:buFontTx/>
              <a:buChar char="-"/>
            </a:pPr>
            <a:r>
              <a:rPr lang="en-US" dirty="0"/>
              <a:t> between 2012 and 2019 pediatric hospital have seen a significant rise in the rate of </a:t>
            </a:r>
            <a:r>
              <a:rPr lang="en-US" dirty="0" err="1"/>
              <a:t>splenecomty</a:t>
            </a:r>
            <a:r>
              <a:rPr lang="en-US" dirty="0"/>
              <a:t> </a:t>
            </a:r>
          </a:p>
          <a:p>
            <a:pPr marL="171450" indent="-171450">
              <a:buFontTx/>
              <a:buChar char="-"/>
            </a:pPr>
            <a:r>
              <a:rPr lang="en-US" dirty="0"/>
              <a:t>Operative management is associated with a  significant economic burden – in both hospital charges and resources. </a:t>
            </a:r>
          </a:p>
        </p:txBody>
      </p:sp>
      <p:sp>
        <p:nvSpPr>
          <p:cNvPr id="4" name="Slide Number Placeholder 3"/>
          <p:cNvSpPr>
            <a:spLocks noGrp="1"/>
          </p:cNvSpPr>
          <p:nvPr>
            <p:ph type="sldNum" sz="quarter" idx="5"/>
          </p:nvPr>
        </p:nvSpPr>
        <p:spPr/>
        <p:txBody>
          <a:bodyPr/>
          <a:lstStyle/>
          <a:p>
            <a:fld id="{03A9311A-2AAD-41CC-98FD-DC5FC5F4EEC2}" type="slidenum">
              <a:rPr lang="en-US" smtClean="0"/>
              <a:t>16</a:t>
            </a:fld>
            <a:endParaRPr lang="en-US"/>
          </a:p>
        </p:txBody>
      </p:sp>
    </p:spTree>
    <p:extLst>
      <p:ext uri="{BB962C8B-B14F-4D97-AF65-F5344CB8AC3E}">
        <p14:creationId xmlns:p14="http://schemas.microsoft.com/office/powerpoint/2010/main" val="713192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9311A-2AAD-41CC-98FD-DC5FC5F4EEC2}" type="slidenum">
              <a:rPr lang="en-US" smtClean="0"/>
              <a:t>17</a:t>
            </a:fld>
            <a:endParaRPr lang="en-US"/>
          </a:p>
        </p:txBody>
      </p:sp>
    </p:spTree>
    <p:extLst>
      <p:ext uri="{BB962C8B-B14F-4D97-AF65-F5344CB8AC3E}">
        <p14:creationId xmlns:p14="http://schemas.microsoft.com/office/powerpoint/2010/main" val="335765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 disclosures </a:t>
            </a:r>
          </a:p>
        </p:txBody>
      </p:sp>
      <p:sp>
        <p:nvSpPr>
          <p:cNvPr id="4" name="Slide Number Placeholder 3"/>
          <p:cNvSpPr>
            <a:spLocks noGrp="1"/>
          </p:cNvSpPr>
          <p:nvPr>
            <p:ph type="sldNum" sz="quarter" idx="5"/>
          </p:nvPr>
        </p:nvSpPr>
        <p:spPr/>
        <p:txBody>
          <a:bodyPr/>
          <a:lstStyle/>
          <a:p>
            <a:fld id="{03A9311A-2AAD-41CC-98FD-DC5FC5F4EEC2}" type="slidenum">
              <a:rPr lang="en-US" smtClean="0"/>
              <a:t>2</a:t>
            </a:fld>
            <a:endParaRPr lang="en-US"/>
          </a:p>
        </p:txBody>
      </p:sp>
    </p:spTree>
    <p:extLst>
      <p:ext uri="{BB962C8B-B14F-4D97-AF65-F5344CB8AC3E}">
        <p14:creationId xmlns:p14="http://schemas.microsoft.com/office/powerpoint/2010/main" val="144907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Traumatic injury remains the leading cause of death in pediatric patients nationally. </a:t>
            </a:r>
          </a:p>
          <a:p>
            <a:endParaRPr lang="en-US" dirty="0"/>
          </a:p>
          <a:p>
            <a:r>
              <a:rPr lang="en-US" dirty="0"/>
              <a:t>Blunt traumatic abdomen injuries – are accompanied by solid organ injury in 10 – 22 % of cases with splenic injury being the most common solid organ injured. </a:t>
            </a:r>
          </a:p>
          <a:p>
            <a:endParaRPr lang="en-US" dirty="0"/>
          </a:p>
          <a:p>
            <a:r>
              <a:rPr lang="en-US" dirty="0"/>
              <a:t>Evidence based guidelines  first published in 2000 by APSA, and reiterated by other committees including EAST, ATOMIC, -  recommend nonoperative management in the hemodynamically stable patient. </a:t>
            </a:r>
          </a:p>
        </p:txBody>
      </p:sp>
      <p:sp>
        <p:nvSpPr>
          <p:cNvPr id="4" name="Slide Number Placeholder 3"/>
          <p:cNvSpPr>
            <a:spLocks noGrp="1"/>
          </p:cNvSpPr>
          <p:nvPr>
            <p:ph type="sldNum" sz="quarter" idx="5"/>
          </p:nvPr>
        </p:nvSpPr>
        <p:spPr/>
        <p:txBody>
          <a:bodyPr/>
          <a:lstStyle/>
          <a:p>
            <a:fld id="{03A9311A-2AAD-41CC-98FD-DC5FC5F4EEC2}" type="slidenum">
              <a:rPr lang="en-US" smtClean="0"/>
              <a:t>3</a:t>
            </a:fld>
            <a:endParaRPr lang="en-US"/>
          </a:p>
        </p:txBody>
      </p:sp>
    </p:spTree>
    <p:extLst>
      <p:ext uri="{BB962C8B-B14F-4D97-AF65-F5344CB8AC3E}">
        <p14:creationId xmlns:p14="http://schemas.microsoft.com/office/powerpoint/2010/main" val="60914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2012 Lee et all published a national review of splenic injury cases and their associated management between 2000 – 2008 </a:t>
            </a:r>
          </a:p>
        </p:txBody>
      </p:sp>
      <p:sp>
        <p:nvSpPr>
          <p:cNvPr id="4" name="Slide Number Placeholder 3"/>
          <p:cNvSpPr>
            <a:spLocks noGrp="1"/>
          </p:cNvSpPr>
          <p:nvPr>
            <p:ph type="sldNum" sz="quarter" idx="5"/>
          </p:nvPr>
        </p:nvSpPr>
        <p:spPr/>
        <p:txBody>
          <a:bodyPr/>
          <a:lstStyle/>
          <a:p>
            <a:fld id="{03A9311A-2AAD-41CC-98FD-DC5FC5F4EEC2}" type="slidenum">
              <a:rPr lang="en-US" smtClean="0"/>
              <a:t>4</a:t>
            </a:fld>
            <a:endParaRPr lang="en-US"/>
          </a:p>
        </p:txBody>
      </p:sp>
    </p:spTree>
    <p:extLst>
      <p:ext uri="{BB962C8B-B14F-4D97-AF65-F5344CB8AC3E}">
        <p14:creationId xmlns:p14="http://schemas.microsoft.com/office/powerpoint/2010/main" val="323213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Folloiwng</a:t>
            </a:r>
            <a:r>
              <a:rPr lang="en-US" dirty="0"/>
              <a:t> APSA guideline implementation – splenectomy decreased from 18 to 10%. </a:t>
            </a:r>
          </a:p>
          <a:p>
            <a:endParaRPr lang="en-US" dirty="0"/>
          </a:p>
        </p:txBody>
      </p:sp>
      <p:sp>
        <p:nvSpPr>
          <p:cNvPr id="4" name="Slide Number Placeholder 3"/>
          <p:cNvSpPr>
            <a:spLocks noGrp="1"/>
          </p:cNvSpPr>
          <p:nvPr>
            <p:ph type="sldNum" sz="quarter" idx="5"/>
          </p:nvPr>
        </p:nvSpPr>
        <p:spPr/>
        <p:txBody>
          <a:bodyPr/>
          <a:lstStyle/>
          <a:p>
            <a:fld id="{03A9311A-2AAD-41CC-98FD-DC5FC5F4EEC2}" type="slidenum">
              <a:rPr lang="en-US" smtClean="0"/>
              <a:t>5</a:t>
            </a:fld>
            <a:endParaRPr lang="en-US"/>
          </a:p>
        </p:txBody>
      </p:sp>
    </p:spTree>
    <p:extLst>
      <p:ext uri="{BB962C8B-B14F-4D97-AF65-F5344CB8AC3E}">
        <p14:creationId xmlns:p14="http://schemas.microsoft.com/office/powerpoint/2010/main" val="746386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this study was published 10 years ago – we sought to</a:t>
            </a:r>
          </a:p>
          <a:p>
            <a:r>
              <a:rPr lang="en-US" dirty="0"/>
              <a:t>first determine the contemporary national trends of non-operative management of pediatric blunt splenic injury. </a:t>
            </a:r>
          </a:p>
          <a:p>
            <a:r>
              <a:rPr lang="en-US" dirty="0"/>
              <a:t>Second identify factors that are associated with successful nonoperative management in these patients </a:t>
            </a:r>
          </a:p>
          <a:p>
            <a:r>
              <a:rPr lang="en-US" dirty="0"/>
              <a:t>And determine the economic burned of operative management </a:t>
            </a:r>
          </a:p>
        </p:txBody>
      </p:sp>
      <p:sp>
        <p:nvSpPr>
          <p:cNvPr id="4" name="Slide Number Placeholder 3"/>
          <p:cNvSpPr>
            <a:spLocks noGrp="1"/>
          </p:cNvSpPr>
          <p:nvPr>
            <p:ph type="sldNum" sz="quarter" idx="5"/>
          </p:nvPr>
        </p:nvSpPr>
        <p:spPr/>
        <p:txBody>
          <a:bodyPr/>
          <a:lstStyle/>
          <a:p>
            <a:fld id="{03A9311A-2AAD-41CC-98FD-DC5FC5F4EEC2}" type="slidenum">
              <a:rPr lang="en-US" smtClean="0"/>
              <a:t>6</a:t>
            </a:fld>
            <a:endParaRPr lang="en-US"/>
          </a:p>
        </p:txBody>
      </p:sp>
    </p:spTree>
    <p:extLst>
      <p:ext uri="{BB962C8B-B14F-4D97-AF65-F5344CB8AC3E}">
        <p14:creationId xmlns:p14="http://schemas.microsoft.com/office/powerpoint/2010/main" val="118076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this we conducted a retrospective review of the most recent KIDs inpatient database spanning from 2012 to 2019. </a:t>
            </a:r>
          </a:p>
          <a:p>
            <a:endParaRPr lang="en-US" dirty="0"/>
          </a:p>
          <a:p>
            <a:r>
              <a:rPr lang="en-US" sz="1800" dirty="0">
                <a:effectLst/>
                <a:latin typeface="Times New Roman" panose="02020603050405020304" pitchFamily="18" charset="0"/>
                <a:ea typeface="Calibri" panose="020F0502020204030204" pitchFamily="34" charset="0"/>
              </a:rPr>
              <a:t>The KIDs data base  provides national estimates of healthcare utilization, hospital charge , and outcomes for hospitalized patients younger than 21 years of age. The number of states who contribute to KID </a:t>
            </a:r>
            <a:r>
              <a:rPr lang="en-US" sz="1800" b="1" dirty="0">
                <a:effectLst/>
                <a:latin typeface="Times New Roman" panose="02020603050405020304" pitchFamily="18" charset="0"/>
                <a:ea typeface="Calibri" panose="020F0502020204030204" pitchFamily="34" charset="0"/>
              </a:rPr>
              <a:t>includes 48 states plus </a:t>
            </a:r>
            <a:r>
              <a:rPr lang="en-US" sz="1800" dirty="0">
                <a:effectLst/>
                <a:latin typeface="Times New Roman" panose="02020603050405020304" pitchFamily="18" charset="0"/>
                <a:ea typeface="Calibri" panose="020F0502020204030204" pitchFamily="34" charset="0"/>
              </a:rPr>
              <a:t>the District of Columbia. </a:t>
            </a:r>
            <a:endParaRPr lang="en-US" dirty="0"/>
          </a:p>
          <a:p>
            <a:endParaRPr lang="en-US" dirty="0"/>
          </a:p>
          <a:p>
            <a:r>
              <a:rPr lang="en-US" dirty="0"/>
              <a:t>Patients were identified using ICD 9 and ICD10 codes. Patients were excluded if diagnostic codes were suggestive of an “open” abdominal injury </a:t>
            </a:r>
          </a:p>
          <a:p>
            <a:endParaRPr lang="en-US" dirty="0"/>
          </a:p>
          <a:p>
            <a:r>
              <a:rPr lang="en-US" b="1" dirty="0"/>
              <a:t>Further patients were included if they were 16 years or younger </a:t>
            </a:r>
          </a:p>
        </p:txBody>
      </p:sp>
      <p:sp>
        <p:nvSpPr>
          <p:cNvPr id="4" name="Slide Number Placeholder 3"/>
          <p:cNvSpPr>
            <a:spLocks noGrp="1"/>
          </p:cNvSpPr>
          <p:nvPr>
            <p:ph type="sldNum" sz="quarter" idx="5"/>
          </p:nvPr>
        </p:nvSpPr>
        <p:spPr/>
        <p:txBody>
          <a:bodyPr/>
          <a:lstStyle/>
          <a:p>
            <a:fld id="{03A9311A-2AAD-41CC-98FD-DC5FC5F4EEC2}" type="slidenum">
              <a:rPr lang="en-US" smtClean="0"/>
              <a:t>7</a:t>
            </a:fld>
            <a:endParaRPr lang="en-US"/>
          </a:p>
        </p:txBody>
      </p:sp>
    </p:spTree>
    <p:extLst>
      <p:ext uri="{BB962C8B-B14F-4D97-AF65-F5344CB8AC3E}">
        <p14:creationId xmlns:p14="http://schemas.microsoft.com/office/powerpoint/2010/main" val="49893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patient identification, demographics, splenic injury grade, hospital factors (child vs adult, academic vs private), and hospital charges were selected. </a:t>
            </a:r>
          </a:p>
          <a:p>
            <a:endParaRPr lang="en-US" dirty="0"/>
          </a:p>
          <a:p>
            <a:r>
              <a:rPr lang="en-US" dirty="0"/>
              <a:t>Further patients were stratified by management – nonoperative, angioembolization, and operative. </a:t>
            </a:r>
          </a:p>
          <a:p>
            <a:endParaRPr lang="en-US" dirty="0"/>
          </a:p>
          <a:p>
            <a:r>
              <a:rPr lang="en-US" dirty="0"/>
              <a:t>Comparisons between management groups were made in respect to patient factors, injury grade, hospital factors, and hospital charges/outcomes </a:t>
            </a:r>
          </a:p>
        </p:txBody>
      </p:sp>
      <p:sp>
        <p:nvSpPr>
          <p:cNvPr id="4" name="Slide Number Placeholder 3"/>
          <p:cNvSpPr>
            <a:spLocks noGrp="1"/>
          </p:cNvSpPr>
          <p:nvPr>
            <p:ph type="sldNum" sz="quarter" idx="5"/>
          </p:nvPr>
        </p:nvSpPr>
        <p:spPr/>
        <p:txBody>
          <a:bodyPr/>
          <a:lstStyle/>
          <a:p>
            <a:fld id="{03A9311A-2AAD-41CC-98FD-DC5FC5F4EEC2}" type="slidenum">
              <a:rPr lang="en-US" smtClean="0"/>
              <a:t>8</a:t>
            </a:fld>
            <a:endParaRPr lang="en-US"/>
          </a:p>
        </p:txBody>
      </p:sp>
    </p:spTree>
    <p:extLst>
      <p:ext uri="{BB962C8B-B14F-4D97-AF65-F5344CB8AC3E}">
        <p14:creationId xmlns:p14="http://schemas.microsoft.com/office/powerpoint/2010/main" val="289475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8,296 cases of blunt splenic injury were identified over the entire study period, with the majority of injuries being identified in male patients. </a:t>
            </a:r>
          </a:p>
          <a:p>
            <a:endParaRPr lang="en-US" dirty="0"/>
          </a:p>
          <a:p>
            <a:r>
              <a:rPr lang="en-US" dirty="0"/>
              <a:t>Approximately 75% of cases were cared for at adult designated hospital.</a:t>
            </a:r>
          </a:p>
          <a:p>
            <a:endParaRPr lang="en-US" dirty="0"/>
          </a:p>
          <a:p>
            <a:r>
              <a:rPr lang="en-US" dirty="0"/>
              <a:t>16% of cases were grade I, 40% were grade II or III and 40% were grade IV or V </a:t>
            </a:r>
          </a:p>
        </p:txBody>
      </p:sp>
      <p:sp>
        <p:nvSpPr>
          <p:cNvPr id="4" name="Slide Number Placeholder 3"/>
          <p:cNvSpPr>
            <a:spLocks noGrp="1"/>
          </p:cNvSpPr>
          <p:nvPr>
            <p:ph type="sldNum" sz="quarter" idx="5"/>
          </p:nvPr>
        </p:nvSpPr>
        <p:spPr/>
        <p:txBody>
          <a:bodyPr/>
          <a:lstStyle/>
          <a:p>
            <a:fld id="{03A9311A-2AAD-41CC-98FD-DC5FC5F4EEC2}" type="slidenum">
              <a:rPr lang="en-US" smtClean="0"/>
              <a:t>9</a:t>
            </a:fld>
            <a:endParaRPr lang="en-US"/>
          </a:p>
        </p:txBody>
      </p:sp>
    </p:spTree>
    <p:extLst>
      <p:ext uri="{BB962C8B-B14F-4D97-AF65-F5344CB8AC3E}">
        <p14:creationId xmlns:p14="http://schemas.microsoft.com/office/powerpoint/2010/main" val="146164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1F1E-1AF2-4BD8-A054-DBE1F5C103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77FBE4-87F0-4F40-939F-C31F2B790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22046-4710-4993-9BCF-B748140E1F02}"/>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5" name="Footer Placeholder 4">
            <a:extLst>
              <a:ext uri="{FF2B5EF4-FFF2-40B4-BE49-F238E27FC236}">
                <a16:creationId xmlns:a16="http://schemas.microsoft.com/office/drawing/2014/main" id="{018BAB22-5B1A-467F-B704-27ECEA941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66740-E72F-4F7F-AB63-7D2F21639E48}"/>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348414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141F-DAA6-499D-A9E9-4517A42826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5190A0-4D54-458B-B6FC-46F619446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3FF0E-8563-4AB1-AED2-936AD54C4823}"/>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5" name="Footer Placeholder 4">
            <a:extLst>
              <a:ext uri="{FF2B5EF4-FFF2-40B4-BE49-F238E27FC236}">
                <a16:creationId xmlns:a16="http://schemas.microsoft.com/office/drawing/2014/main" id="{B5A3A230-D5ED-4D01-97B6-CA2964964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01AD0-F6DC-4F17-834A-8EFD9D3022B4}"/>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122284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850C4-51DE-4E30-9920-623EA5D0F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B32404-2DAF-4598-AF7A-04C66BEC98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3582F-6568-4D36-A138-BB19DEB1B002}"/>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5" name="Footer Placeholder 4">
            <a:extLst>
              <a:ext uri="{FF2B5EF4-FFF2-40B4-BE49-F238E27FC236}">
                <a16:creationId xmlns:a16="http://schemas.microsoft.com/office/drawing/2014/main" id="{F5C545A0-37E9-4B84-B769-6BB8DA43B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9723A-F288-4C12-8583-1196B563D6F3}"/>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277842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290-6D48-405F-9535-A25752FFF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61FB8-A515-45D2-A2C7-9859194FB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0B4E6-40C3-43D2-A463-0FB22D7DBE0A}"/>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5" name="Footer Placeholder 4">
            <a:extLst>
              <a:ext uri="{FF2B5EF4-FFF2-40B4-BE49-F238E27FC236}">
                <a16:creationId xmlns:a16="http://schemas.microsoft.com/office/drawing/2014/main" id="{ABC725E6-DBA7-4CF4-9A8D-3889D658D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EB71B-808A-46FC-9B8A-13E58B35EFCD}"/>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94824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0225-0C94-4BB5-99DD-17AB41A14C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7CDBBE-9694-4C36-AB67-DABD85292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2C007F-199F-4592-B181-E210ECDE2E3F}"/>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5" name="Footer Placeholder 4">
            <a:extLst>
              <a:ext uri="{FF2B5EF4-FFF2-40B4-BE49-F238E27FC236}">
                <a16:creationId xmlns:a16="http://schemas.microsoft.com/office/drawing/2014/main" id="{B8BB127D-A998-4706-B434-8EE900133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615B4-7D56-40AF-BC90-74FBA91A8ED4}"/>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303587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F75-8FAD-494F-9990-A94745E7BA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1CBE4-B561-409D-A204-7DEC7BB22F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C8657B-8B6C-4D49-B3E6-5C765AC93B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757E6B-0F94-4F2E-8F89-D7B2A79CB616}"/>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6" name="Footer Placeholder 5">
            <a:extLst>
              <a:ext uri="{FF2B5EF4-FFF2-40B4-BE49-F238E27FC236}">
                <a16:creationId xmlns:a16="http://schemas.microsoft.com/office/drawing/2014/main" id="{965F4245-D64C-4358-9516-179DAADE7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176A4-14BD-4E24-9413-136ED3CE1656}"/>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263512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B2DF-DFB3-4FB4-831D-FB56A80E9A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5713C5-52CE-47C8-9D06-5CDD3418B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4343B6-24CC-413A-BC25-3D5C72CD95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665CB3-3FF2-4892-B513-B7C3A1D51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1D9A36-EE92-4F1B-85DB-8739D006CC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E63A64-2EA6-416D-88FA-DAC21021473C}"/>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8" name="Footer Placeholder 7">
            <a:extLst>
              <a:ext uri="{FF2B5EF4-FFF2-40B4-BE49-F238E27FC236}">
                <a16:creationId xmlns:a16="http://schemas.microsoft.com/office/drawing/2014/main" id="{2CEE61AA-625E-43C8-AA57-D9090F731C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FEF6A6-D94D-447F-9385-BECEE7EA582A}"/>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363209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D542-F65D-4DC9-8FCD-586C05C326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EB7A82-30A6-40FF-AF95-5B39672E1977}"/>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4" name="Footer Placeholder 3">
            <a:extLst>
              <a:ext uri="{FF2B5EF4-FFF2-40B4-BE49-F238E27FC236}">
                <a16:creationId xmlns:a16="http://schemas.microsoft.com/office/drawing/2014/main" id="{662E429D-1D0A-4E2A-A2C2-A57E8C4C8B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75581A-EF30-4310-9117-806CD7334C0B}"/>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98638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E3CACA-5B6F-4E04-B6CD-9C61363EA689}"/>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3" name="Footer Placeholder 2">
            <a:extLst>
              <a:ext uri="{FF2B5EF4-FFF2-40B4-BE49-F238E27FC236}">
                <a16:creationId xmlns:a16="http://schemas.microsoft.com/office/drawing/2014/main" id="{42A1AD6E-BD3F-40A6-9739-CAC22FB87C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BBB131-74D4-4FF7-BB8D-6CC9E6DA7C83}"/>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68883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992E-9479-4C37-8FA7-B93A98F39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AB5480-40A0-4E3F-A4A0-B25D7CE51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0FE19-6631-49CA-BE50-2A17E5FB0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9886D-AE03-424B-A224-6F0B4336ADA4}"/>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6" name="Footer Placeholder 5">
            <a:extLst>
              <a:ext uri="{FF2B5EF4-FFF2-40B4-BE49-F238E27FC236}">
                <a16:creationId xmlns:a16="http://schemas.microsoft.com/office/drawing/2014/main" id="{1BFBE2E3-DAF9-404D-8CF9-EE4F1830D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C0ADB-DA83-47DE-AC6C-D2C145595F2C}"/>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84904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58EB-5D61-4591-BFC4-05BA7BF0C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299190-DCB6-456B-B577-9EF470506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D45AC7-BAAD-474E-8B17-C62210587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317A0-FCE7-495F-8633-53878B2B0458}"/>
              </a:ext>
            </a:extLst>
          </p:cNvPr>
          <p:cNvSpPr>
            <a:spLocks noGrp="1"/>
          </p:cNvSpPr>
          <p:nvPr>
            <p:ph type="dt" sz="half" idx="10"/>
          </p:nvPr>
        </p:nvSpPr>
        <p:spPr/>
        <p:txBody>
          <a:bodyPr/>
          <a:lstStyle/>
          <a:p>
            <a:fld id="{4C0FA001-E961-4792-9F09-EF00A2237A93}" type="datetimeFigureOut">
              <a:rPr lang="en-US" smtClean="0"/>
              <a:t>7/7/2023</a:t>
            </a:fld>
            <a:endParaRPr lang="en-US"/>
          </a:p>
        </p:txBody>
      </p:sp>
      <p:sp>
        <p:nvSpPr>
          <p:cNvPr id="6" name="Footer Placeholder 5">
            <a:extLst>
              <a:ext uri="{FF2B5EF4-FFF2-40B4-BE49-F238E27FC236}">
                <a16:creationId xmlns:a16="http://schemas.microsoft.com/office/drawing/2014/main" id="{0988805E-A46A-4010-A91F-23F728376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0A719-225C-4AF1-8BB2-17E069CD88A0}"/>
              </a:ext>
            </a:extLst>
          </p:cNvPr>
          <p:cNvSpPr>
            <a:spLocks noGrp="1"/>
          </p:cNvSpPr>
          <p:nvPr>
            <p:ph type="sldNum" sz="quarter" idx="12"/>
          </p:nvPr>
        </p:nvSpPr>
        <p:spPr/>
        <p:txBody>
          <a:bodyPr/>
          <a:lstStyle/>
          <a:p>
            <a:fld id="{37E86ABB-7E3B-429E-8191-DB5487B83054}" type="slidenum">
              <a:rPr lang="en-US" smtClean="0"/>
              <a:t>‹#›</a:t>
            </a:fld>
            <a:endParaRPr lang="en-US"/>
          </a:p>
        </p:txBody>
      </p:sp>
    </p:spTree>
    <p:extLst>
      <p:ext uri="{BB962C8B-B14F-4D97-AF65-F5344CB8AC3E}">
        <p14:creationId xmlns:p14="http://schemas.microsoft.com/office/powerpoint/2010/main" val="57344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6AD2A-AD7C-43B0-BB09-811403C5C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64D045-13BB-419C-A503-F2924C07CD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25D0A-CDBE-4918-928C-332A66427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FA001-E961-4792-9F09-EF00A2237A93}" type="datetimeFigureOut">
              <a:rPr lang="en-US" smtClean="0"/>
              <a:t>7/7/2023</a:t>
            </a:fld>
            <a:endParaRPr lang="en-US"/>
          </a:p>
        </p:txBody>
      </p:sp>
      <p:sp>
        <p:nvSpPr>
          <p:cNvPr id="5" name="Footer Placeholder 4">
            <a:extLst>
              <a:ext uri="{FF2B5EF4-FFF2-40B4-BE49-F238E27FC236}">
                <a16:creationId xmlns:a16="http://schemas.microsoft.com/office/drawing/2014/main" id="{5F4EEB35-41F5-4468-9B8A-E8CB43B66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BAB441-C600-42EC-AF8B-01B45E8B8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86ABB-7E3B-429E-8191-DB5487B83054}" type="slidenum">
              <a:rPr lang="en-US" smtClean="0"/>
              <a:t>‹#›</a:t>
            </a:fld>
            <a:endParaRPr lang="en-US"/>
          </a:p>
        </p:txBody>
      </p:sp>
    </p:spTree>
    <p:extLst>
      <p:ext uri="{BB962C8B-B14F-4D97-AF65-F5344CB8AC3E}">
        <p14:creationId xmlns:p14="http://schemas.microsoft.com/office/powerpoint/2010/main" val="1185728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jpe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6.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5.jpeg"/><Relationship Id="rId10" Type="http://schemas.openxmlformats.org/officeDocument/2006/relationships/image" Target="../media/image29.png"/><Relationship Id="rId4" Type="http://schemas.openxmlformats.org/officeDocument/2006/relationships/image" Target="../media/image7.emf"/><Relationship Id="rId9"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jpeg"/><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jpeg"/><Relationship Id="rId4" Type="http://schemas.openxmlformats.org/officeDocument/2006/relationships/image" Target="../media/image7.emf"/><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3.svg"/><Relationship Id="rId3" Type="http://schemas.openxmlformats.org/officeDocument/2006/relationships/image" Target="../media/image6.png"/><Relationship Id="rId7" Type="http://schemas.openxmlformats.org/officeDocument/2006/relationships/image" Target="../media/image13.svg"/><Relationship Id="rId12"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9.sv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7.emf"/><Relationship Id="rId9" Type="http://schemas.openxmlformats.org/officeDocument/2006/relationships/image" Target="../media/image35.sv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png"/><Relationship Id="rId7" Type="http://schemas.openxmlformats.org/officeDocument/2006/relationships/image" Target="../media/image37.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jpeg"/><Relationship Id="rId4" Type="http://schemas.openxmlformats.org/officeDocument/2006/relationships/image" Target="../media/image7.emf"/><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jpeg"/><Relationship Id="rId10" Type="http://schemas.openxmlformats.org/officeDocument/2006/relationships/image" Target="../media/image12.png"/><Relationship Id="rId4" Type="http://schemas.openxmlformats.org/officeDocument/2006/relationships/image" Target="../media/image7.emf"/><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jpeg"/><Relationship Id="rId10" Type="http://schemas.openxmlformats.org/officeDocument/2006/relationships/image" Target="../media/image12.png"/><Relationship Id="rId4" Type="http://schemas.openxmlformats.org/officeDocument/2006/relationships/image" Target="../media/image7.emf"/><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5.jpeg"/><Relationship Id="rId10" Type="http://schemas.openxmlformats.org/officeDocument/2006/relationships/image" Target="../media/image21.svg"/><Relationship Id="rId4" Type="http://schemas.openxmlformats.org/officeDocument/2006/relationships/image" Target="../media/image7.emf"/><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jpeg"/><Relationship Id="rId4" Type="http://schemas.openxmlformats.org/officeDocument/2006/relationships/image" Target="../media/image7.emf"/><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8.svg"/><Relationship Id="rId5" Type="http://schemas.openxmlformats.org/officeDocument/2006/relationships/image" Target="../media/image5.jpeg"/><Relationship Id="rId10" Type="http://schemas.openxmlformats.org/officeDocument/2006/relationships/image" Target="../media/image27.png"/><Relationship Id="rId4" Type="http://schemas.openxmlformats.org/officeDocument/2006/relationships/image" Target="../media/image7.emf"/><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0C3AC0-C612-7A4D-A492-BE73348DB6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812386" cy="6858000"/>
          </a:xfrm>
          <a:prstGeom prst="rect">
            <a:avLst/>
          </a:prstGeom>
        </p:spPr>
      </p:pic>
      <p:pic>
        <p:nvPicPr>
          <p:cNvPr id="11" name="Picture 10">
            <a:extLst>
              <a:ext uri="{FF2B5EF4-FFF2-40B4-BE49-F238E27FC236}">
                <a16:creationId xmlns:a16="http://schemas.microsoft.com/office/drawing/2014/main" id="{F65A5D86-E200-7C43-94E8-8D6DDB3052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3" y="0"/>
            <a:ext cx="4234543" cy="6858000"/>
          </a:xfrm>
          <a:prstGeom prst="rect">
            <a:avLst/>
          </a:prstGeom>
        </p:spPr>
      </p:pic>
      <p:pic>
        <p:nvPicPr>
          <p:cNvPr id="9" name="Picture 8">
            <a:extLst>
              <a:ext uri="{FF2B5EF4-FFF2-40B4-BE49-F238E27FC236}">
                <a16:creationId xmlns:a16="http://schemas.microsoft.com/office/drawing/2014/main" id="{9BB450A7-DDD6-DF49-9669-C80D065089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3" y="0"/>
            <a:ext cx="12180626" cy="6875463"/>
          </a:xfrm>
          <a:prstGeom prst="rect">
            <a:avLst/>
          </a:prstGeom>
        </p:spPr>
      </p:pic>
      <p:pic>
        <p:nvPicPr>
          <p:cNvPr id="15" name="Picture 14">
            <a:extLst>
              <a:ext uri="{FF2B5EF4-FFF2-40B4-BE49-F238E27FC236}">
                <a16:creationId xmlns:a16="http://schemas.microsoft.com/office/drawing/2014/main" id="{B7CDB753-C735-CD4F-85B3-992650846E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2041" y="6138482"/>
            <a:ext cx="1687943" cy="635719"/>
          </a:xfrm>
          <a:prstGeom prst="rect">
            <a:avLst/>
          </a:prstGeom>
        </p:spPr>
      </p:pic>
      <p:sp>
        <p:nvSpPr>
          <p:cNvPr id="17" name="Title 1">
            <a:extLst>
              <a:ext uri="{FF2B5EF4-FFF2-40B4-BE49-F238E27FC236}">
                <a16:creationId xmlns:a16="http://schemas.microsoft.com/office/drawing/2014/main" id="{7FF03B70-36FE-244E-893A-64EE65437B15}"/>
              </a:ext>
            </a:extLst>
          </p:cNvPr>
          <p:cNvSpPr>
            <a:spLocks noGrp="1"/>
          </p:cNvSpPr>
          <p:nvPr>
            <p:ph type="ctrTitle"/>
          </p:nvPr>
        </p:nvSpPr>
        <p:spPr>
          <a:xfrm>
            <a:off x="1602889" y="1306289"/>
            <a:ext cx="9881176" cy="2387600"/>
          </a:xfrm>
        </p:spPr>
        <p:txBody>
          <a:bodyPr>
            <a:normAutofit fontScale="90000"/>
          </a:bodyPr>
          <a:lstStyle/>
          <a:p>
            <a:r>
              <a:rPr lang="en-US" sz="5400" dirty="0">
                <a:solidFill>
                  <a:schemeClr val="bg1"/>
                </a:solidFill>
              </a:rPr>
              <a:t>National Management Trends in Pediatric Splenic Trauma a Database Study – Are We There Yet? </a:t>
            </a:r>
            <a:endParaRPr lang="en-US" b="1" i="1" dirty="0">
              <a:solidFill>
                <a:schemeClr val="bg1"/>
              </a:solidFill>
            </a:endParaRPr>
          </a:p>
        </p:txBody>
      </p:sp>
      <p:sp>
        <p:nvSpPr>
          <p:cNvPr id="18" name="Subtitle 2">
            <a:extLst>
              <a:ext uri="{FF2B5EF4-FFF2-40B4-BE49-F238E27FC236}">
                <a16:creationId xmlns:a16="http://schemas.microsoft.com/office/drawing/2014/main" id="{9FBAFD9F-7620-254A-9A29-77AFCF41DFD6}"/>
              </a:ext>
            </a:extLst>
          </p:cNvPr>
          <p:cNvSpPr>
            <a:spLocks noGrp="1"/>
          </p:cNvSpPr>
          <p:nvPr>
            <p:ph type="subTitle" idx="1"/>
          </p:nvPr>
        </p:nvSpPr>
        <p:spPr>
          <a:xfrm>
            <a:off x="3359972" y="4632326"/>
            <a:ext cx="8832027" cy="1655762"/>
          </a:xfrm>
        </p:spPr>
        <p:txBody>
          <a:bodyPr>
            <a:normAutofit/>
          </a:bodyPr>
          <a:lstStyle/>
          <a:p>
            <a:pPr>
              <a:lnSpc>
                <a:spcPct val="120000"/>
              </a:lnSpc>
              <a:spcBef>
                <a:spcPts val="0"/>
              </a:spcBef>
            </a:pPr>
            <a:r>
              <a:rPr lang="en-US" dirty="0">
                <a:solidFill>
                  <a:schemeClr val="bg1"/>
                </a:solidFill>
              </a:rPr>
              <a:t>R Scott Eldredge MD*, Brielle Ochoa MD, David Notrica MD, </a:t>
            </a:r>
          </a:p>
          <a:p>
            <a:pPr>
              <a:lnSpc>
                <a:spcPct val="120000"/>
              </a:lnSpc>
              <a:spcBef>
                <a:spcPts val="0"/>
              </a:spcBef>
            </a:pPr>
            <a:r>
              <a:rPr lang="en-US" dirty="0">
                <a:solidFill>
                  <a:schemeClr val="bg1"/>
                </a:solidFill>
              </a:rPr>
              <a:t>Justin Lee MD, </a:t>
            </a:r>
          </a:p>
        </p:txBody>
      </p:sp>
      <p:pic>
        <p:nvPicPr>
          <p:cNvPr id="1026" name="Picture 2">
            <a:extLst>
              <a:ext uri="{FF2B5EF4-FFF2-40B4-BE49-F238E27FC236}">
                <a16:creationId xmlns:a16="http://schemas.microsoft.com/office/drawing/2014/main" id="{7BF715B2-350D-4C20-A44E-B20D13734B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03" y="5938497"/>
            <a:ext cx="838013" cy="83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6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008512"/>
          </a:xfrm>
        </p:spPr>
        <p:txBody>
          <a:bodyPr>
            <a:normAutofit/>
          </a:bodyPr>
          <a:lstStyle/>
          <a:p>
            <a:pPr algn="ctr"/>
            <a:r>
              <a:rPr lang="en-US" b="1" dirty="0"/>
              <a:t>Management Trends</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51299"/>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FA84A79-CD78-4D10-A60E-500085615988}"/>
              </a:ext>
            </a:extLst>
          </p:cNvPr>
          <p:cNvSpPr txBox="1"/>
          <p:nvPr/>
        </p:nvSpPr>
        <p:spPr>
          <a:xfrm>
            <a:off x="523704" y="1876994"/>
            <a:ext cx="2882535" cy="461665"/>
          </a:xfrm>
          <a:prstGeom prst="rect">
            <a:avLst/>
          </a:prstGeom>
          <a:noFill/>
          <a:ln>
            <a:solidFill>
              <a:schemeClr val="tx1"/>
            </a:solidFill>
          </a:ln>
        </p:spPr>
        <p:txBody>
          <a:bodyPr wrap="square" rtlCol="0">
            <a:spAutoFit/>
          </a:bodyPr>
          <a:lstStyle/>
          <a:p>
            <a:pPr algn="ctr"/>
            <a:r>
              <a:rPr lang="en-US" sz="2400" dirty="0"/>
              <a:t>Nonoperative</a:t>
            </a:r>
            <a:r>
              <a:rPr lang="en-US" dirty="0"/>
              <a:t> </a:t>
            </a:r>
          </a:p>
        </p:txBody>
      </p:sp>
      <p:sp>
        <p:nvSpPr>
          <p:cNvPr id="22" name="TextBox 21">
            <a:extLst>
              <a:ext uri="{FF2B5EF4-FFF2-40B4-BE49-F238E27FC236}">
                <a16:creationId xmlns:a16="http://schemas.microsoft.com/office/drawing/2014/main" id="{BEA1D039-22E3-4604-8C28-6691793F0F06}"/>
              </a:ext>
            </a:extLst>
          </p:cNvPr>
          <p:cNvSpPr txBox="1"/>
          <p:nvPr/>
        </p:nvSpPr>
        <p:spPr>
          <a:xfrm>
            <a:off x="534840" y="4190068"/>
            <a:ext cx="2882535" cy="461665"/>
          </a:xfrm>
          <a:prstGeom prst="rect">
            <a:avLst/>
          </a:prstGeom>
          <a:noFill/>
          <a:ln>
            <a:solidFill>
              <a:schemeClr val="tx1"/>
            </a:solidFill>
          </a:ln>
        </p:spPr>
        <p:txBody>
          <a:bodyPr wrap="square" rtlCol="0">
            <a:spAutoFit/>
          </a:bodyPr>
          <a:lstStyle/>
          <a:p>
            <a:pPr algn="ctr"/>
            <a:r>
              <a:rPr lang="en-US" sz="2400" dirty="0"/>
              <a:t>Operative</a:t>
            </a:r>
            <a:r>
              <a:rPr lang="en-US" dirty="0"/>
              <a:t>       </a:t>
            </a:r>
          </a:p>
        </p:txBody>
      </p:sp>
      <p:sp>
        <p:nvSpPr>
          <p:cNvPr id="23" name="TextBox 22">
            <a:extLst>
              <a:ext uri="{FF2B5EF4-FFF2-40B4-BE49-F238E27FC236}">
                <a16:creationId xmlns:a16="http://schemas.microsoft.com/office/drawing/2014/main" id="{E639BD29-69DF-4D42-9F62-503C264646A5}"/>
              </a:ext>
            </a:extLst>
          </p:cNvPr>
          <p:cNvSpPr txBox="1"/>
          <p:nvPr/>
        </p:nvSpPr>
        <p:spPr>
          <a:xfrm>
            <a:off x="534839" y="3037395"/>
            <a:ext cx="2882536" cy="461665"/>
          </a:xfrm>
          <a:prstGeom prst="rect">
            <a:avLst/>
          </a:prstGeom>
          <a:noFill/>
          <a:ln>
            <a:solidFill>
              <a:schemeClr val="tx1"/>
            </a:solidFill>
          </a:ln>
        </p:spPr>
        <p:txBody>
          <a:bodyPr wrap="square" rtlCol="0">
            <a:spAutoFit/>
          </a:bodyPr>
          <a:lstStyle/>
          <a:p>
            <a:pPr algn="ctr"/>
            <a:r>
              <a:rPr lang="en-US" sz="2400" dirty="0"/>
              <a:t>Angioembolization</a:t>
            </a:r>
            <a:r>
              <a:rPr lang="en-US" dirty="0"/>
              <a:t> </a:t>
            </a:r>
          </a:p>
        </p:txBody>
      </p:sp>
      <p:sp>
        <p:nvSpPr>
          <p:cNvPr id="4" name="TextBox 3">
            <a:extLst>
              <a:ext uri="{FF2B5EF4-FFF2-40B4-BE49-F238E27FC236}">
                <a16:creationId xmlns:a16="http://schemas.microsoft.com/office/drawing/2014/main" id="{5DAD655F-77E6-40E2-8D81-E550D6274568}"/>
              </a:ext>
            </a:extLst>
          </p:cNvPr>
          <p:cNvSpPr txBox="1"/>
          <p:nvPr/>
        </p:nvSpPr>
        <p:spPr>
          <a:xfrm>
            <a:off x="854628" y="2469717"/>
            <a:ext cx="2220686" cy="492443"/>
          </a:xfrm>
          <a:prstGeom prst="rect">
            <a:avLst/>
          </a:prstGeom>
          <a:noFill/>
        </p:spPr>
        <p:txBody>
          <a:bodyPr wrap="square" rtlCol="0">
            <a:spAutoFit/>
          </a:bodyPr>
          <a:lstStyle/>
          <a:p>
            <a:pPr algn="ctr"/>
            <a:r>
              <a:rPr lang="en-US" sz="2600" dirty="0">
                <a:solidFill>
                  <a:srgbClr val="FF0000"/>
                </a:solidFill>
              </a:rPr>
              <a:t>88.4%</a:t>
            </a:r>
          </a:p>
        </p:txBody>
      </p:sp>
      <p:sp>
        <p:nvSpPr>
          <p:cNvPr id="24" name="TextBox 23">
            <a:extLst>
              <a:ext uri="{FF2B5EF4-FFF2-40B4-BE49-F238E27FC236}">
                <a16:creationId xmlns:a16="http://schemas.microsoft.com/office/drawing/2014/main" id="{88234577-6BE2-4213-92A4-BE5D6B8B9FC1}"/>
              </a:ext>
            </a:extLst>
          </p:cNvPr>
          <p:cNvSpPr txBox="1"/>
          <p:nvPr/>
        </p:nvSpPr>
        <p:spPr>
          <a:xfrm>
            <a:off x="865764" y="3603828"/>
            <a:ext cx="2220686" cy="492443"/>
          </a:xfrm>
          <a:prstGeom prst="rect">
            <a:avLst/>
          </a:prstGeom>
          <a:noFill/>
        </p:spPr>
        <p:txBody>
          <a:bodyPr wrap="square" rtlCol="0">
            <a:spAutoFit/>
          </a:bodyPr>
          <a:lstStyle/>
          <a:p>
            <a:pPr algn="ctr"/>
            <a:r>
              <a:rPr lang="en-US" sz="2600" dirty="0">
                <a:solidFill>
                  <a:srgbClr val="FF0000"/>
                </a:solidFill>
              </a:rPr>
              <a:t>3.9%</a:t>
            </a:r>
          </a:p>
        </p:txBody>
      </p:sp>
      <p:sp>
        <p:nvSpPr>
          <p:cNvPr id="26" name="TextBox 25">
            <a:extLst>
              <a:ext uri="{FF2B5EF4-FFF2-40B4-BE49-F238E27FC236}">
                <a16:creationId xmlns:a16="http://schemas.microsoft.com/office/drawing/2014/main" id="{3A44E398-55D2-4465-A119-739D9E3FB576}"/>
              </a:ext>
            </a:extLst>
          </p:cNvPr>
          <p:cNvSpPr txBox="1"/>
          <p:nvPr/>
        </p:nvSpPr>
        <p:spPr>
          <a:xfrm>
            <a:off x="854628" y="4745530"/>
            <a:ext cx="2220686" cy="492443"/>
          </a:xfrm>
          <a:prstGeom prst="rect">
            <a:avLst/>
          </a:prstGeom>
          <a:noFill/>
        </p:spPr>
        <p:txBody>
          <a:bodyPr wrap="square" rtlCol="0">
            <a:spAutoFit/>
          </a:bodyPr>
          <a:lstStyle/>
          <a:p>
            <a:pPr algn="ctr"/>
            <a:r>
              <a:rPr lang="en-US" sz="2600" dirty="0">
                <a:solidFill>
                  <a:srgbClr val="FF0000"/>
                </a:solidFill>
              </a:rPr>
              <a:t>7.7%</a:t>
            </a:r>
          </a:p>
        </p:txBody>
      </p:sp>
      <p:graphicFrame>
        <p:nvGraphicFramePr>
          <p:cNvPr id="27" name="Chart 26">
            <a:extLst>
              <a:ext uri="{FF2B5EF4-FFF2-40B4-BE49-F238E27FC236}">
                <a16:creationId xmlns:a16="http://schemas.microsoft.com/office/drawing/2014/main" id="{1E6492A0-222C-4DDD-9DBB-ABF6C5CC8E20}"/>
              </a:ext>
            </a:extLst>
          </p:cNvPr>
          <p:cNvGraphicFramePr>
            <a:graphicFrameLocks/>
          </p:cNvGraphicFramePr>
          <p:nvPr>
            <p:extLst>
              <p:ext uri="{D42A27DB-BD31-4B8C-83A1-F6EECF244321}">
                <p14:modId xmlns:p14="http://schemas.microsoft.com/office/powerpoint/2010/main" val="2798738110"/>
              </p:ext>
            </p:extLst>
          </p:nvPr>
        </p:nvGraphicFramePr>
        <p:xfrm>
          <a:off x="3709851" y="1288869"/>
          <a:ext cx="7881258" cy="4411835"/>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F24D04D6-C92E-45A1-986E-51EE9BACDE1A}"/>
              </a:ext>
            </a:extLst>
          </p:cNvPr>
          <p:cNvSpPr txBox="1"/>
          <p:nvPr/>
        </p:nvSpPr>
        <p:spPr>
          <a:xfrm>
            <a:off x="415943" y="1332167"/>
            <a:ext cx="2882535" cy="492443"/>
          </a:xfrm>
          <a:prstGeom prst="rect">
            <a:avLst/>
          </a:prstGeom>
          <a:noFill/>
        </p:spPr>
        <p:txBody>
          <a:bodyPr wrap="square" rtlCol="0">
            <a:spAutoFit/>
          </a:bodyPr>
          <a:lstStyle/>
          <a:p>
            <a:pPr algn="ctr"/>
            <a:r>
              <a:rPr lang="en-US" sz="2600" dirty="0"/>
              <a:t>2012 – 2019</a:t>
            </a:r>
          </a:p>
        </p:txBody>
      </p:sp>
      <p:sp>
        <p:nvSpPr>
          <p:cNvPr id="9" name="Oval 8">
            <a:extLst>
              <a:ext uri="{FF2B5EF4-FFF2-40B4-BE49-F238E27FC236}">
                <a16:creationId xmlns:a16="http://schemas.microsoft.com/office/drawing/2014/main" id="{C74C5A4D-0B4D-478E-B691-A74CB913207C}"/>
              </a:ext>
            </a:extLst>
          </p:cNvPr>
          <p:cNvSpPr/>
          <p:nvPr/>
        </p:nvSpPr>
        <p:spPr>
          <a:xfrm>
            <a:off x="5082361" y="4537847"/>
            <a:ext cx="637955" cy="334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CD07A7-7F76-4B4C-878A-EE75867B13E0}"/>
              </a:ext>
            </a:extLst>
          </p:cNvPr>
          <p:cNvSpPr/>
          <p:nvPr/>
        </p:nvSpPr>
        <p:spPr>
          <a:xfrm>
            <a:off x="9902453" y="4138803"/>
            <a:ext cx="637955" cy="334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9D0064A-61A2-42EA-A360-9E8EB5ACE82D}"/>
              </a:ext>
            </a:extLst>
          </p:cNvPr>
          <p:cNvSpPr txBox="1"/>
          <p:nvPr/>
        </p:nvSpPr>
        <p:spPr>
          <a:xfrm>
            <a:off x="10100212" y="4561392"/>
            <a:ext cx="1688656" cy="492443"/>
          </a:xfrm>
          <a:prstGeom prst="rect">
            <a:avLst/>
          </a:prstGeom>
          <a:noFill/>
        </p:spPr>
        <p:txBody>
          <a:bodyPr wrap="square" rtlCol="0">
            <a:spAutoFit/>
          </a:bodyPr>
          <a:lstStyle/>
          <a:p>
            <a:r>
              <a:rPr lang="en-US" sz="2600" dirty="0">
                <a:solidFill>
                  <a:srgbClr val="FF0000"/>
                </a:solidFill>
              </a:rPr>
              <a:t>P&lt;0.001</a:t>
            </a:r>
          </a:p>
        </p:txBody>
      </p:sp>
    </p:spTree>
    <p:extLst>
      <p:ext uri="{BB962C8B-B14F-4D97-AF65-F5344CB8AC3E}">
        <p14:creationId xmlns:p14="http://schemas.microsoft.com/office/powerpoint/2010/main" val="19970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9" grpId="0" animBg="1"/>
      <p:bldP spid="28"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008512"/>
          </a:xfrm>
        </p:spPr>
        <p:txBody>
          <a:bodyPr>
            <a:normAutofit fontScale="90000"/>
          </a:bodyPr>
          <a:lstStyle/>
          <a:p>
            <a:pPr algn="ctr"/>
            <a:r>
              <a:rPr lang="en-US" b="1" dirty="0"/>
              <a:t>Factors Associated with Operative Management </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51299"/>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Hospital outline">
            <a:extLst>
              <a:ext uri="{FF2B5EF4-FFF2-40B4-BE49-F238E27FC236}">
                <a16:creationId xmlns:a16="http://schemas.microsoft.com/office/drawing/2014/main" id="{613E4199-B687-4C92-BBFA-B9484CE543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323" y="2082755"/>
            <a:ext cx="1122829" cy="1122829"/>
          </a:xfrm>
          <a:prstGeom prst="rect">
            <a:avLst/>
          </a:prstGeom>
        </p:spPr>
      </p:pic>
      <p:sp>
        <p:nvSpPr>
          <p:cNvPr id="2" name="TextBox 1">
            <a:extLst>
              <a:ext uri="{FF2B5EF4-FFF2-40B4-BE49-F238E27FC236}">
                <a16:creationId xmlns:a16="http://schemas.microsoft.com/office/drawing/2014/main" id="{4BB7BEF6-EB1D-4BD6-B76F-AED4FEBD4B72}"/>
              </a:ext>
            </a:extLst>
          </p:cNvPr>
          <p:cNvSpPr txBox="1"/>
          <p:nvPr/>
        </p:nvSpPr>
        <p:spPr>
          <a:xfrm>
            <a:off x="2020186" y="1859340"/>
            <a:ext cx="3912781" cy="1569660"/>
          </a:xfrm>
          <a:prstGeom prst="rect">
            <a:avLst/>
          </a:prstGeom>
          <a:noFill/>
        </p:spPr>
        <p:txBody>
          <a:bodyPr wrap="square" rtlCol="0">
            <a:spAutoFit/>
          </a:bodyPr>
          <a:lstStyle/>
          <a:p>
            <a:pPr algn="ctr"/>
            <a:r>
              <a:rPr lang="en-US" sz="2400" dirty="0"/>
              <a:t>Adult vs Pediatric Hospital</a:t>
            </a:r>
          </a:p>
          <a:p>
            <a:pPr algn="ctr"/>
            <a:r>
              <a:rPr lang="en-US" sz="2400" b="1" dirty="0">
                <a:solidFill>
                  <a:srgbClr val="FF0000"/>
                </a:solidFill>
              </a:rPr>
              <a:t>11.9% vs 4.4%</a:t>
            </a:r>
          </a:p>
          <a:p>
            <a:pPr algn="ctr"/>
            <a:r>
              <a:rPr lang="en-US" sz="2400" dirty="0"/>
              <a:t>OR 2.94 95% CI [ 2.3 – 3.70]</a:t>
            </a:r>
          </a:p>
          <a:p>
            <a:pPr algn="ctr"/>
            <a:r>
              <a:rPr lang="en-US" sz="2400" dirty="0"/>
              <a:t>p&lt;0.001</a:t>
            </a:r>
          </a:p>
        </p:txBody>
      </p:sp>
      <p:pic>
        <p:nvPicPr>
          <p:cNvPr id="29" name="Graphic 28" descr="Hospital outline">
            <a:extLst>
              <a:ext uri="{FF2B5EF4-FFF2-40B4-BE49-F238E27FC236}">
                <a16:creationId xmlns:a16="http://schemas.microsoft.com/office/drawing/2014/main" id="{A94999A3-7CD1-4D8A-9EFA-BCC4EAC2D9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322" y="4046738"/>
            <a:ext cx="1122829" cy="1122829"/>
          </a:xfrm>
          <a:prstGeom prst="rect">
            <a:avLst/>
          </a:prstGeom>
        </p:spPr>
      </p:pic>
      <p:sp>
        <p:nvSpPr>
          <p:cNvPr id="30" name="TextBox 29">
            <a:extLst>
              <a:ext uri="{FF2B5EF4-FFF2-40B4-BE49-F238E27FC236}">
                <a16:creationId xmlns:a16="http://schemas.microsoft.com/office/drawing/2014/main" id="{0DDB62CF-01CE-47F7-9298-DC57B1406A47}"/>
              </a:ext>
            </a:extLst>
          </p:cNvPr>
          <p:cNvSpPr txBox="1"/>
          <p:nvPr/>
        </p:nvSpPr>
        <p:spPr>
          <a:xfrm>
            <a:off x="1616149" y="3999470"/>
            <a:ext cx="4720856" cy="1569660"/>
          </a:xfrm>
          <a:prstGeom prst="rect">
            <a:avLst/>
          </a:prstGeom>
          <a:noFill/>
        </p:spPr>
        <p:txBody>
          <a:bodyPr wrap="square" rtlCol="0">
            <a:spAutoFit/>
          </a:bodyPr>
          <a:lstStyle/>
          <a:p>
            <a:pPr algn="ctr"/>
            <a:r>
              <a:rPr lang="en-US" sz="2400" dirty="0"/>
              <a:t>Academic vs Non-academic Hospital</a:t>
            </a:r>
          </a:p>
          <a:p>
            <a:pPr algn="ctr"/>
            <a:r>
              <a:rPr lang="en-US" sz="2400" b="1" dirty="0">
                <a:solidFill>
                  <a:srgbClr val="FF0000"/>
                </a:solidFill>
              </a:rPr>
              <a:t>9.5 vs 14.1%</a:t>
            </a:r>
          </a:p>
          <a:p>
            <a:pPr algn="ctr"/>
            <a:r>
              <a:rPr lang="en-US" sz="2400" dirty="0"/>
              <a:t>OR 1.5 95% CI [ 1.2 – 1.9]</a:t>
            </a:r>
          </a:p>
          <a:p>
            <a:pPr algn="ctr"/>
            <a:r>
              <a:rPr lang="en-US" sz="2400" dirty="0"/>
              <a:t>p&lt;0.001</a:t>
            </a:r>
          </a:p>
        </p:txBody>
      </p:sp>
      <p:pic>
        <p:nvPicPr>
          <p:cNvPr id="31" name="Graphic 30" descr="Clipboard outline">
            <a:extLst>
              <a:ext uri="{FF2B5EF4-FFF2-40B4-BE49-F238E27FC236}">
                <a16:creationId xmlns:a16="http://schemas.microsoft.com/office/drawing/2014/main" id="{8F123A75-A580-410C-AB38-73A7BDF4D8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7428" y="2085441"/>
            <a:ext cx="1122829" cy="1122829"/>
          </a:xfrm>
          <a:prstGeom prst="rect">
            <a:avLst/>
          </a:prstGeom>
        </p:spPr>
      </p:pic>
      <p:sp>
        <p:nvSpPr>
          <p:cNvPr id="32" name="TextBox 31">
            <a:extLst>
              <a:ext uri="{FF2B5EF4-FFF2-40B4-BE49-F238E27FC236}">
                <a16:creationId xmlns:a16="http://schemas.microsoft.com/office/drawing/2014/main" id="{F5306A08-0BA6-4203-880F-8C199EBED7F0}"/>
              </a:ext>
            </a:extLst>
          </p:cNvPr>
          <p:cNvSpPr txBox="1"/>
          <p:nvPr/>
        </p:nvSpPr>
        <p:spPr>
          <a:xfrm>
            <a:off x="7081170" y="1859339"/>
            <a:ext cx="3912781" cy="1200329"/>
          </a:xfrm>
          <a:prstGeom prst="rect">
            <a:avLst/>
          </a:prstGeom>
          <a:noFill/>
        </p:spPr>
        <p:txBody>
          <a:bodyPr wrap="square" rtlCol="0">
            <a:spAutoFit/>
          </a:bodyPr>
          <a:lstStyle/>
          <a:p>
            <a:pPr algn="ctr"/>
            <a:r>
              <a:rPr lang="en-US" sz="2400" dirty="0"/>
              <a:t>Grade I or II vs III or IV, vs V</a:t>
            </a:r>
          </a:p>
          <a:p>
            <a:pPr algn="ctr"/>
            <a:r>
              <a:rPr lang="en-US" sz="2400" b="1" dirty="0">
                <a:solidFill>
                  <a:srgbClr val="FF0000"/>
                </a:solidFill>
              </a:rPr>
              <a:t>3.3% vs 16.0% vs 8.6%</a:t>
            </a:r>
          </a:p>
          <a:p>
            <a:pPr algn="ctr"/>
            <a:r>
              <a:rPr lang="en-US" sz="2400" dirty="0"/>
              <a:t>p&lt;0.001</a:t>
            </a:r>
          </a:p>
        </p:txBody>
      </p:sp>
      <p:pic>
        <p:nvPicPr>
          <p:cNvPr id="7" name="Graphic 6" descr="IV with solid fill">
            <a:extLst>
              <a:ext uri="{FF2B5EF4-FFF2-40B4-BE49-F238E27FC236}">
                <a16:creationId xmlns:a16="http://schemas.microsoft.com/office/drawing/2014/main" id="{50493925-4D66-4A61-9D96-1D04ACD543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47429" y="4053474"/>
            <a:ext cx="1122828" cy="1122828"/>
          </a:xfrm>
          <a:prstGeom prst="rect">
            <a:avLst/>
          </a:prstGeom>
        </p:spPr>
      </p:pic>
      <p:sp>
        <p:nvSpPr>
          <p:cNvPr id="33" name="TextBox 32">
            <a:extLst>
              <a:ext uri="{FF2B5EF4-FFF2-40B4-BE49-F238E27FC236}">
                <a16:creationId xmlns:a16="http://schemas.microsoft.com/office/drawing/2014/main" id="{25B23F04-C784-4A8F-8CE4-2709E1877E9F}"/>
              </a:ext>
            </a:extLst>
          </p:cNvPr>
          <p:cNvSpPr txBox="1"/>
          <p:nvPr/>
        </p:nvSpPr>
        <p:spPr>
          <a:xfrm>
            <a:off x="7081169" y="4097182"/>
            <a:ext cx="3912781" cy="1569660"/>
          </a:xfrm>
          <a:prstGeom prst="rect">
            <a:avLst/>
          </a:prstGeom>
          <a:noFill/>
        </p:spPr>
        <p:txBody>
          <a:bodyPr wrap="square" rtlCol="0">
            <a:spAutoFit/>
          </a:bodyPr>
          <a:lstStyle/>
          <a:p>
            <a:pPr algn="ctr"/>
            <a:r>
              <a:rPr lang="en-US" sz="2400" dirty="0"/>
              <a:t>Transfusion vs No blood</a:t>
            </a:r>
          </a:p>
          <a:p>
            <a:pPr algn="ctr"/>
            <a:r>
              <a:rPr lang="en-US" sz="2400" b="1" dirty="0">
                <a:solidFill>
                  <a:srgbClr val="FF0000"/>
                </a:solidFill>
              </a:rPr>
              <a:t>27.7% vs 9.7%</a:t>
            </a:r>
          </a:p>
          <a:p>
            <a:pPr algn="ctr"/>
            <a:r>
              <a:rPr lang="en-US" sz="2400" dirty="0"/>
              <a:t>OR 4.4 95% CI [ 3.7 – 5.3]</a:t>
            </a:r>
          </a:p>
          <a:p>
            <a:pPr algn="ctr"/>
            <a:r>
              <a:rPr lang="en-US" sz="2400" dirty="0"/>
              <a:t>p&lt;0.001</a:t>
            </a:r>
          </a:p>
        </p:txBody>
      </p:sp>
    </p:spTree>
    <p:extLst>
      <p:ext uri="{BB962C8B-B14F-4D97-AF65-F5344CB8AC3E}">
        <p14:creationId xmlns:p14="http://schemas.microsoft.com/office/powerpoint/2010/main" val="264048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008512"/>
          </a:xfrm>
        </p:spPr>
        <p:txBody>
          <a:bodyPr>
            <a:normAutofit fontScale="90000"/>
          </a:bodyPr>
          <a:lstStyle/>
          <a:p>
            <a:pPr algn="ctr"/>
            <a:r>
              <a:rPr lang="en-US" b="1" dirty="0"/>
              <a:t>Factors Associated with Operative Management </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51299"/>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8D4F623A-2905-4878-AFD8-8CDD4843492F}"/>
              </a:ext>
            </a:extLst>
          </p:cNvPr>
          <p:cNvGraphicFramePr>
            <a:graphicFrameLocks noGrp="1"/>
          </p:cNvGraphicFramePr>
          <p:nvPr>
            <p:extLst>
              <p:ext uri="{D42A27DB-BD31-4B8C-83A1-F6EECF244321}">
                <p14:modId xmlns:p14="http://schemas.microsoft.com/office/powerpoint/2010/main" val="3199801135"/>
              </p:ext>
            </p:extLst>
          </p:nvPr>
        </p:nvGraphicFramePr>
        <p:xfrm>
          <a:off x="1517650" y="1521965"/>
          <a:ext cx="8941980" cy="4090035"/>
        </p:xfrm>
        <a:graphic>
          <a:graphicData uri="http://schemas.openxmlformats.org/drawingml/2006/table">
            <a:tbl>
              <a:tblPr>
                <a:tableStyleId>{5940675A-B579-460E-94D1-54222C63F5DA}</a:tableStyleId>
              </a:tblPr>
              <a:tblGrid>
                <a:gridCol w="2235495">
                  <a:extLst>
                    <a:ext uri="{9D8B030D-6E8A-4147-A177-3AD203B41FA5}">
                      <a16:colId xmlns:a16="http://schemas.microsoft.com/office/drawing/2014/main" val="1850503583"/>
                    </a:ext>
                  </a:extLst>
                </a:gridCol>
                <a:gridCol w="1773716">
                  <a:extLst>
                    <a:ext uri="{9D8B030D-6E8A-4147-A177-3AD203B41FA5}">
                      <a16:colId xmlns:a16="http://schemas.microsoft.com/office/drawing/2014/main" val="3311613946"/>
                    </a:ext>
                  </a:extLst>
                </a:gridCol>
                <a:gridCol w="2892056">
                  <a:extLst>
                    <a:ext uri="{9D8B030D-6E8A-4147-A177-3AD203B41FA5}">
                      <a16:colId xmlns:a16="http://schemas.microsoft.com/office/drawing/2014/main" val="2969502359"/>
                    </a:ext>
                  </a:extLst>
                </a:gridCol>
                <a:gridCol w="2040713">
                  <a:extLst>
                    <a:ext uri="{9D8B030D-6E8A-4147-A177-3AD203B41FA5}">
                      <a16:colId xmlns:a16="http://schemas.microsoft.com/office/drawing/2014/main" val="661935135"/>
                    </a:ext>
                  </a:extLst>
                </a:gridCol>
              </a:tblGrid>
              <a:tr h="190500">
                <a:tc>
                  <a:txBody>
                    <a:bodyPr/>
                    <a:lstStyle/>
                    <a:p>
                      <a:pPr algn="ctr" fontAlgn="b"/>
                      <a:endParaRPr lang="en-US" sz="2400" b="0" i="0" u="none" strike="noStrike" dirty="0">
                        <a:solidFill>
                          <a:schemeClr val="bg1"/>
                        </a:solidFill>
                        <a:effectLst/>
                        <a:latin typeface="Calibri" panose="020F0502020204030204" pitchFamily="34" charset="0"/>
                      </a:endParaRPr>
                    </a:p>
                  </a:txBody>
                  <a:tcPr marL="9525" marR="9525" marT="9525" marB="0" anchor="ctr">
                    <a:solidFill>
                      <a:srgbClr val="FF0000"/>
                    </a:solidFill>
                  </a:tcPr>
                </a:tc>
                <a:tc>
                  <a:txBody>
                    <a:bodyPr/>
                    <a:lstStyle/>
                    <a:p>
                      <a:pPr algn="ctr" fontAlgn="b"/>
                      <a:r>
                        <a:rPr lang="en-US" sz="2400" u="none" strike="noStrike" dirty="0">
                          <a:solidFill>
                            <a:schemeClr val="bg1"/>
                          </a:solidFill>
                          <a:effectLst/>
                        </a:rPr>
                        <a:t>Beta Coefficient</a:t>
                      </a:r>
                      <a:endParaRPr lang="en-US" sz="2400" b="0" i="0" u="none" strike="noStrike" dirty="0">
                        <a:solidFill>
                          <a:schemeClr val="bg1"/>
                        </a:solidFill>
                        <a:effectLst/>
                        <a:latin typeface="Calibri" panose="020F0502020204030204" pitchFamily="34" charset="0"/>
                      </a:endParaRPr>
                    </a:p>
                  </a:txBody>
                  <a:tcPr marL="9525" marR="9525" marT="9525" marB="0" anchor="ctr">
                    <a:solidFill>
                      <a:srgbClr val="FF0000"/>
                    </a:solidFill>
                  </a:tcPr>
                </a:tc>
                <a:tc>
                  <a:txBody>
                    <a:bodyPr/>
                    <a:lstStyle/>
                    <a:p>
                      <a:pPr algn="ctr" fontAlgn="b"/>
                      <a:r>
                        <a:rPr lang="en-US" sz="2400" u="none" strike="noStrike" dirty="0">
                          <a:solidFill>
                            <a:schemeClr val="bg1"/>
                          </a:solidFill>
                          <a:effectLst/>
                        </a:rPr>
                        <a:t>Odds ratio</a:t>
                      </a:r>
                      <a:endParaRPr lang="en-US" sz="2400" b="0" i="0" u="none" strike="noStrike" dirty="0">
                        <a:solidFill>
                          <a:schemeClr val="bg1"/>
                        </a:solidFill>
                        <a:effectLst/>
                        <a:latin typeface="Calibri" panose="020F0502020204030204" pitchFamily="34" charset="0"/>
                      </a:endParaRPr>
                    </a:p>
                  </a:txBody>
                  <a:tcPr marL="9525" marR="9525" marT="9525" marB="0" anchor="ctr">
                    <a:solidFill>
                      <a:srgbClr val="FF0000"/>
                    </a:solidFill>
                  </a:tcPr>
                </a:tc>
                <a:tc>
                  <a:txBody>
                    <a:bodyPr/>
                    <a:lstStyle/>
                    <a:p>
                      <a:pPr algn="ctr" fontAlgn="b"/>
                      <a:r>
                        <a:rPr lang="en-US" sz="2400" u="none" strike="noStrike" dirty="0">
                          <a:solidFill>
                            <a:schemeClr val="bg1"/>
                          </a:solidFill>
                          <a:effectLst/>
                        </a:rPr>
                        <a:t>p-value</a:t>
                      </a:r>
                      <a:endParaRPr lang="en-US" sz="2400" b="0" i="0" u="none" strike="noStrike" dirty="0">
                        <a:solidFill>
                          <a:schemeClr val="bg1"/>
                        </a:solidFill>
                        <a:effectLst/>
                        <a:latin typeface="Calibri" panose="020F0502020204030204" pitchFamily="34" charset="0"/>
                      </a:endParaRPr>
                    </a:p>
                  </a:txBody>
                  <a:tcPr marL="9525" marR="9525" marT="9525" marB="0" anchor="ctr">
                    <a:solidFill>
                      <a:srgbClr val="FF0000"/>
                    </a:solidFill>
                  </a:tcPr>
                </a:tc>
                <a:extLst>
                  <a:ext uri="{0D108BD9-81ED-4DB2-BD59-A6C34878D82A}">
                    <a16:rowId xmlns:a16="http://schemas.microsoft.com/office/drawing/2014/main" val="4082890478"/>
                  </a:ext>
                </a:extLst>
              </a:tr>
              <a:tr h="190500">
                <a:tc>
                  <a:txBody>
                    <a:bodyPr/>
                    <a:lstStyle/>
                    <a:p>
                      <a:pPr algn="ctr" fontAlgn="b"/>
                      <a:r>
                        <a:rPr lang="en-US" sz="2400" u="none" strike="noStrike" dirty="0">
                          <a:solidFill>
                            <a:schemeClr val="bg1"/>
                          </a:solidFill>
                          <a:effectLst/>
                        </a:rPr>
                        <a:t>Age</a:t>
                      </a:r>
                      <a:endParaRPr lang="en-US" sz="2400" b="0" i="0" u="none" strike="noStrike" dirty="0">
                        <a:solidFill>
                          <a:schemeClr val="bg1"/>
                        </a:solidFill>
                        <a:effectLst/>
                        <a:latin typeface="Calibri" panose="020F0502020204030204" pitchFamily="34" charset="0"/>
                      </a:endParaRPr>
                    </a:p>
                  </a:txBody>
                  <a:tcPr marL="9525" marR="9525" marT="9525" marB="0" anchor="ctr">
                    <a:solidFill>
                      <a:srgbClr val="FF0000"/>
                    </a:solidFill>
                  </a:tcPr>
                </a:tc>
                <a:tc>
                  <a:txBody>
                    <a:bodyPr/>
                    <a:lstStyle/>
                    <a:p>
                      <a:pPr algn="ctr" fontAlgn="b"/>
                      <a:r>
                        <a:rPr lang="en-US" sz="2400" u="none" strike="noStrike" dirty="0">
                          <a:effectLst/>
                        </a:rPr>
                        <a:t>0.071</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effectLst/>
                        </a:rPr>
                        <a:t>1.04 [1.04 - 1.011]</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effectLst/>
                        </a:rPr>
                        <a:t>&lt;0.001</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63442946"/>
                  </a:ext>
                </a:extLst>
              </a:tr>
              <a:tr h="190500">
                <a:tc>
                  <a:txBody>
                    <a:bodyPr/>
                    <a:lstStyle/>
                    <a:p>
                      <a:pPr algn="ctr" fontAlgn="b"/>
                      <a:r>
                        <a:rPr lang="en-US" sz="2400" u="none" strike="noStrike" dirty="0">
                          <a:solidFill>
                            <a:schemeClr val="bg1"/>
                          </a:solidFill>
                          <a:effectLst/>
                        </a:rPr>
                        <a:t>Adult Hospital</a:t>
                      </a:r>
                      <a:endParaRPr lang="en-US" sz="2400" b="0" i="0" u="none" strike="noStrike" dirty="0">
                        <a:solidFill>
                          <a:schemeClr val="bg1"/>
                        </a:solidFill>
                        <a:effectLst/>
                        <a:latin typeface="Calibri" panose="020F0502020204030204" pitchFamily="34" charset="0"/>
                      </a:endParaRPr>
                    </a:p>
                  </a:txBody>
                  <a:tcPr marL="9525" marR="9525" marT="9525" marB="0" anchor="ctr">
                    <a:solidFill>
                      <a:srgbClr val="FF0000"/>
                    </a:solidFill>
                  </a:tcPr>
                </a:tc>
                <a:tc>
                  <a:txBody>
                    <a:bodyPr/>
                    <a:lstStyle/>
                    <a:p>
                      <a:pPr algn="ctr" fontAlgn="b"/>
                      <a:r>
                        <a:rPr lang="en-US" sz="2400" u="none" strike="noStrike" dirty="0">
                          <a:effectLst/>
                        </a:rPr>
                        <a:t>1.029</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effectLst/>
                        </a:rPr>
                        <a:t>2.8 [2.01 - 3.88]</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&lt;0.001</a:t>
                      </a:r>
                      <a:endParaRPr lang="en-US"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2577123"/>
                  </a:ext>
                </a:extLst>
              </a:tr>
              <a:tr h="190500">
                <a:tc>
                  <a:txBody>
                    <a:bodyPr/>
                    <a:lstStyle/>
                    <a:p>
                      <a:pPr algn="ctr" fontAlgn="b"/>
                      <a:r>
                        <a:rPr lang="en-US" sz="2400" u="none" strike="noStrike" dirty="0">
                          <a:solidFill>
                            <a:schemeClr val="bg1"/>
                          </a:solidFill>
                          <a:effectLst/>
                        </a:rPr>
                        <a:t>Blood transfusion </a:t>
                      </a:r>
                      <a:endParaRPr lang="en-US" sz="2400" b="0" i="0" u="none" strike="noStrike" dirty="0">
                        <a:solidFill>
                          <a:schemeClr val="bg1"/>
                        </a:solidFill>
                        <a:effectLst/>
                        <a:latin typeface="Calibri" panose="020F0502020204030204" pitchFamily="34" charset="0"/>
                      </a:endParaRPr>
                    </a:p>
                  </a:txBody>
                  <a:tcPr marL="9525" marR="9525" marT="9525" marB="0" anchor="ctr">
                    <a:solidFill>
                      <a:srgbClr val="FF0000"/>
                    </a:solidFill>
                  </a:tcPr>
                </a:tc>
                <a:tc>
                  <a:txBody>
                    <a:bodyPr/>
                    <a:lstStyle/>
                    <a:p>
                      <a:pPr algn="ctr" fontAlgn="b"/>
                      <a:r>
                        <a:rPr lang="en-US" sz="2400" u="none" strike="noStrike" dirty="0">
                          <a:effectLst/>
                        </a:rPr>
                        <a:t>1.833</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effectLst/>
                        </a:rPr>
                        <a:t>6.25 [4.9 - 7.9]</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&lt;0.001</a:t>
                      </a:r>
                      <a:endParaRPr lang="en-US"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82776694"/>
                  </a:ext>
                </a:extLst>
              </a:tr>
              <a:tr h="193988">
                <a:tc>
                  <a:txBody>
                    <a:bodyPr/>
                    <a:lstStyle/>
                    <a:p>
                      <a:pPr algn="ctr" fontAlgn="b"/>
                      <a:r>
                        <a:rPr lang="en-US" sz="2400" u="none" strike="noStrike" dirty="0">
                          <a:solidFill>
                            <a:schemeClr val="bg1"/>
                          </a:solidFill>
                          <a:effectLst/>
                        </a:rPr>
                        <a:t>Grade I or II spleen injury </a:t>
                      </a:r>
                      <a:endParaRPr lang="en-US" sz="2400" b="0" i="0" u="none" strike="noStrike" dirty="0">
                        <a:solidFill>
                          <a:schemeClr val="bg1"/>
                        </a:solidFill>
                        <a:effectLst/>
                        <a:latin typeface="Calibri" panose="020F0502020204030204" pitchFamily="34" charset="0"/>
                      </a:endParaRPr>
                    </a:p>
                  </a:txBody>
                  <a:tcPr marL="9525" marR="9525" marT="9525" marB="0" anchor="ctr">
                    <a:solidFill>
                      <a:srgbClr val="FF0000"/>
                    </a:solidFill>
                  </a:tcPr>
                </a:tc>
                <a:tc>
                  <a:txBody>
                    <a:bodyPr/>
                    <a:lstStyle/>
                    <a:p>
                      <a:pPr algn="ctr" fontAlgn="b"/>
                      <a:r>
                        <a:rPr lang="en-US" sz="2400" u="none" strike="noStrike">
                          <a:effectLst/>
                        </a:rPr>
                        <a:t>-1.261</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effectLst/>
                        </a:rPr>
                        <a:t>0.284 [0.17 - 0.46]</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&lt;0.001</a:t>
                      </a:r>
                      <a:endParaRPr lang="en-US"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18842961"/>
                  </a:ext>
                </a:extLst>
              </a:tr>
              <a:tr h="190500">
                <a:tc>
                  <a:txBody>
                    <a:bodyPr/>
                    <a:lstStyle/>
                    <a:p>
                      <a:pPr algn="ctr" fontAlgn="b"/>
                      <a:r>
                        <a:rPr lang="en-US" sz="2400" u="none" strike="noStrike" dirty="0">
                          <a:solidFill>
                            <a:schemeClr val="bg1"/>
                          </a:solidFill>
                          <a:effectLst/>
                        </a:rPr>
                        <a:t>Grade III spleen injury </a:t>
                      </a:r>
                      <a:endParaRPr lang="en-US" sz="2400" b="0" i="0" u="none" strike="noStrike" dirty="0">
                        <a:solidFill>
                          <a:schemeClr val="bg1"/>
                        </a:solidFill>
                        <a:effectLst/>
                        <a:latin typeface="Calibri" panose="020F0502020204030204" pitchFamily="34" charset="0"/>
                      </a:endParaRPr>
                    </a:p>
                  </a:txBody>
                  <a:tcPr marL="9525" marR="9525" marT="9525" marB="0" anchor="ctr">
                    <a:solidFill>
                      <a:srgbClr val="FF0000"/>
                    </a:solidFill>
                  </a:tcPr>
                </a:tc>
                <a:tc>
                  <a:txBody>
                    <a:bodyPr/>
                    <a:lstStyle/>
                    <a:p>
                      <a:pPr algn="ctr" fontAlgn="b"/>
                      <a:r>
                        <a:rPr lang="en-US" sz="2400" u="none" strike="noStrike">
                          <a:effectLst/>
                        </a:rPr>
                        <a:t>0.61</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effectLst/>
                        </a:rPr>
                        <a:t>1.84 [1.46 - 2.32]</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&lt;0.001</a:t>
                      </a:r>
                      <a:endParaRPr lang="en-US"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742026"/>
                  </a:ext>
                </a:extLst>
              </a:tr>
              <a:tr h="190500">
                <a:tc>
                  <a:txBody>
                    <a:bodyPr/>
                    <a:lstStyle/>
                    <a:p>
                      <a:pPr algn="ctr" fontAlgn="b"/>
                      <a:r>
                        <a:rPr lang="en-US" sz="2400" u="none" strike="noStrike" dirty="0">
                          <a:solidFill>
                            <a:schemeClr val="bg1"/>
                          </a:solidFill>
                          <a:effectLst/>
                        </a:rPr>
                        <a:t>Grade IV spleen injury </a:t>
                      </a:r>
                      <a:endParaRPr lang="en-US" sz="2400" b="0" i="0" u="none" strike="noStrike" dirty="0">
                        <a:solidFill>
                          <a:schemeClr val="bg1"/>
                        </a:solidFill>
                        <a:effectLst/>
                        <a:latin typeface="Calibri" panose="020F0502020204030204" pitchFamily="34" charset="0"/>
                      </a:endParaRPr>
                    </a:p>
                  </a:txBody>
                  <a:tcPr marL="9525" marR="9525" marT="9525" marB="0" anchor="ctr">
                    <a:solidFill>
                      <a:srgbClr val="FF0000"/>
                    </a:solidFill>
                  </a:tcPr>
                </a:tc>
                <a:tc>
                  <a:txBody>
                    <a:bodyPr/>
                    <a:lstStyle/>
                    <a:p>
                      <a:pPr algn="ctr" fontAlgn="b"/>
                      <a:r>
                        <a:rPr lang="en-US" sz="2400" u="none" strike="noStrike">
                          <a:effectLst/>
                        </a:rPr>
                        <a:t>0.058</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a:effectLst/>
                        </a:rPr>
                        <a:t>1.06 [0.83 - 1.347]</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effectLst/>
                        </a:rPr>
                        <a:t>0.633</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55438345"/>
                  </a:ext>
                </a:extLst>
              </a:tr>
            </a:tbl>
          </a:graphicData>
        </a:graphic>
      </p:graphicFrame>
      <p:sp>
        <p:nvSpPr>
          <p:cNvPr id="9" name="Oval 8">
            <a:extLst>
              <a:ext uri="{FF2B5EF4-FFF2-40B4-BE49-F238E27FC236}">
                <a16:creationId xmlns:a16="http://schemas.microsoft.com/office/drawing/2014/main" id="{BDC61190-23D6-4FF1-A0D0-CC694A5B373D}"/>
              </a:ext>
            </a:extLst>
          </p:cNvPr>
          <p:cNvSpPr/>
          <p:nvPr/>
        </p:nvSpPr>
        <p:spPr>
          <a:xfrm>
            <a:off x="5539562" y="2616616"/>
            <a:ext cx="2902689" cy="834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85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008512"/>
          </a:xfrm>
        </p:spPr>
        <p:txBody>
          <a:bodyPr>
            <a:normAutofit fontScale="90000"/>
          </a:bodyPr>
          <a:lstStyle/>
          <a:p>
            <a:pPr algn="ctr"/>
            <a:r>
              <a:rPr lang="en-US" b="1" dirty="0"/>
              <a:t>Factors Associated with Operative Management </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51299"/>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EABCFDC1-444A-4E1D-BAD3-C8F96DC621B7}"/>
              </a:ext>
            </a:extLst>
          </p:cNvPr>
          <p:cNvPicPr>
            <a:picLocks noChangeAspect="1"/>
          </p:cNvPicPr>
          <p:nvPr/>
        </p:nvPicPr>
        <p:blipFill>
          <a:blip r:embed="rId6"/>
          <a:stretch>
            <a:fillRect/>
          </a:stretch>
        </p:blipFill>
        <p:spPr bwMode="auto">
          <a:xfrm>
            <a:off x="2186305" y="1513129"/>
            <a:ext cx="7819390" cy="4506059"/>
          </a:xfrm>
          <a:prstGeom prst="rect">
            <a:avLst/>
          </a:prstGeom>
          <a:noFill/>
          <a:ln>
            <a:noFill/>
          </a:ln>
        </p:spPr>
      </p:pic>
      <p:sp>
        <p:nvSpPr>
          <p:cNvPr id="34" name="TextBox 33">
            <a:extLst>
              <a:ext uri="{FF2B5EF4-FFF2-40B4-BE49-F238E27FC236}">
                <a16:creationId xmlns:a16="http://schemas.microsoft.com/office/drawing/2014/main" id="{1BBA8B19-A84B-4542-95A7-4786DF6468CC}"/>
              </a:ext>
            </a:extLst>
          </p:cNvPr>
          <p:cNvSpPr txBox="1"/>
          <p:nvPr/>
        </p:nvSpPr>
        <p:spPr>
          <a:xfrm>
            <a:off x="6262577" y="4052209"/>
            <a:ext cx="5550195" cy="1292662"/>
          </a:xfrm>
          <a:prstGeom prst="rect">
            <a:avLst/>
          </a:prstGeom>
          <a:solidFill>
            <a:schemeClr val="bg1"/>
          </a:solidFill>
          <a:ln>
            <a:solidFill>
              <a:schemeClr val="tx1"/>
            </a:solidFill>
          </a:ln>
        </p:spPr>
        <p:txBody>
          <a:bodyPr wrap="square">
            <a:spAutoFit/>
          </a:bodyPr>
          <a:lstStyle/>
          <a:p>
            <a:pPr algn="ctr"/>
            <a:r>
              <a:rPr lang="en-US" sz="2600" dirty="0">
                <a:latin typeface="Calibri" panose="020F0502020204030204" pitchFamily="34" charset="0"/>
                <a:ea typeface="Calibri" panose="020F0502020204030204" pitchFamily="34" charset="0"/>
              </a:rPr>
              <a:t>H</a:t>
            </a:r>
            <a:r>
              <a:rPr lang="en-US" sz="2600" dirty="0">
                <a:effectLst/>
                <a:latin typeface="Calibri" panose="020F0502020204030204" pitchFamily="34" charset="0"/>
                <a:ea typeface="Calibri" panose="020F0502020204030204" pitchFamily="34" charset="0"/>
              </a:rPr>
              <a:t>igh grade BSI treated at children’s hospitals increased from </a:t>
            </a:r>
            <a:r>
              <a:rPr lang="en-US" sz="2600" dirty="0">
                <a:solidFill>
                  <a:srgbClr val="FF0000"/>
                </a:solidFill>
                <a:effectLst/>
                <a:latin typeface="Calibri" panose="020F0502020204030204" pitchFamily="34" charset="0"/>
                <a:ea typeface="Calibri" panose="020F0502020204030204" pitchFamily="34" charset="0"/>
              </a:rPr>
              <a:t>14.6% to 51.7% </a:t>
            </a:r>
            <a:r>
              <a:rPr lang="en-US" sz="2600" dirty="0">
                <a:effectLst/>
                <a:latin typeface="Calibri" panose="020F0502020204030204" pitchFamily="34" charset="0"/>
                <a:ea typeface="Calibri" panose="020F0502020204030204" pitchFamily="34" charset="0"/>
              </a:rPr>
              <a:t>between 2012 to 2019 (p&lt;0.001</a:t>
            </a:r>
            <a:endParaRPr lang="en-US" sz="2600" dirty="0"/>
          </a:p>
        </p:txBody>
      </p:sp>
    </p:spTree>
    <p:extLst>
      <p:ext uri="{BB962C8B-B14F-4D97-AF65-F5344CB8AC3E}">
        <p14:creationId xmlns:p14="http://schemas.microsoft.com/office/powerpoint/2010/main" val="8692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008512"/>
          </a:xfrm>
        </p:spPr>
        <p:txBody>
          <a:bodyPr>
            <a:normAutofit/>
          </a:bodyPr>
          <a:lstStyle/>
          <a:p>
            <a:pPr algn="ctr"/>
            <a:r>
              <a:rPr lang="en-US" b="1" dirty="0"/>
              <a:t>Financial Outcomes</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51299"/>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Dollar with solid fill">
            <a:extLst>
              <a:ext uri="{FF2B5EF4-FFF2-40B4-BE49-F238E27FC236}">
                <a16:creationId xmlns:a16="http://schemas.microsoft.com/office/drawing/2014/main" id="{139ED746-50AD-403E-99A3-6DF06480FD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9064" y="2621825"/>
            <a:ext cx="914400" cy="914400"/>
          </a:xfrm>
          <a:prstGeom prst="rect">
            <a:avLst/>
          </a:prstGeom>
        </p:spPr>
      </p:pic>
      <p:sp>
        <p:nvSpPr>
          <p:cNvPr id="5" name="TextBox 4">
            <a:extLst>
              <a:ext uri="{FF2B5EF4-FFF2-40B4-BE49-F238E27FC236}">
                <a16:creationId xmlns:a16="http://schemas.microsoft.com/office/drawing/2014/main" id="{F47E9969-1F5A-4D6D-9645-9FD82F0E44BB}"/>
              </a:ext>
            </a:extLst>
          </p:cNvPr>
          <p:cNvSpPr txBox="1"/>
          <p:nvPr/>
        </p:nvSpPr>
        <p:spPr>
          <a:xfrm flipH="1">
            <a:off x="1783464" y="1491014"/>
            <a:ext cx="9285029" cy="2123658"/>
          </a:xfrm>
          <a:prstGeom prst="rect">
            <a:avLst/>
          </a:prstGeom>
          <a:noFill/>
        </p:spPr>
        <p:txBody>
          <a:bodyPr wrap="square" rtlCol="0">
            <a:spAutoFit/>
          </a:bodyPr>
          <a:lstStyle/>
          <a:p>
            <a:pPr algn="ctr"/>
            <a:r>
              <a:rPr lang="en-US" sz="2800" b="1" dirty="0"/>
              <a:t>Operative vs Nonoperative management</a:t>
            </a:r>
          </a:p>
          <a:p>
            <a:pPr algn="ctr"/>
            <a:endParaRPr lang="en-US" sz="2800" b="1" dirty="0"/>
          </a:p>
          <a:p>
            <a:pPr algn="ctr"/>
            <a:r>
              <a:rPr lang="en-US" sz="2800" b="1" dirty="0"/>
              <a:t>Mean charges</a:t>
            </a:r>
          </a:p>
          <a:p>
            <a:pPr algn="ctr"/>
            <a:r>
              <a:rPr lang="en-US" sz="2400" dirty="0">
                <a:solidFill>
                  <a:srgbClr val="FF0000"/>
                </a:solidFill>
              </a:rPr>
              <a:t>$183,000 </a:t>
            </a:r>
            <a:r>
              <a:rPr lang="en-US" sz="2400" dirty="0"/>
              <a:t>95%CI[167,000 – 200,000] vs </a:t>
            </a:r>
            <a:r>
              <a:rPr lang="en-US" sz="2400" dirty="0">
                <a:solidFill>
                  <a:srgbClr val="FF0000"/>
                </a:solidFill>
              </a:rPr>
              <a:t>$84,000 </a:t>
            </a:r>
            <a:r>
              <a:rPr lang="en-US" sz="2400" dirty="0"/>
              <a:t>95%CI[81,000 – 88,000]</a:t>
            </a:r>
          </a:p>
          <a:p>
            <a:pPr algn="ctr"/>
            <a:r>
              <a:rPr lang="en-US" sz="2400" dirty="0">
                <a:solidFill>
                  <a:srgbClr val="FF0000"/>
                </a:solidFill>
              </a:rPr>
              <a:t>P&lt;0.001</a:t>
            </a:r>
            <a:r>
              <a:rPr lang="en-US" sz="2400" dirty="0"/>
              <a:t> </a:t>
            </a:r>
          </a:p>
        </p:txBody>
      </p:sp>
      <p:pic>
        <p:nvPicPr>
          <p:cNvPr id="20" name="Graphic 19" descr="Clipboard outline">
            <a:extLst>
              <a:ext uri="{FF2B5EF4-FFF2-40B4-BE49-F238E27FC236}">
                <a16:creationId xmlns:a16="http://schemas.microsoft.com/office/drawing/2014/main" id="{294318AC-0499-41E8-A3F6-31D728D19E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941" y="4210497"/>
            <a:ext cx="1122829" cy="1122829"/>
          </a:xfrm>
          <a:prstGeom prst="rect">
            <a:avLst/>
          </a:prstGeom>
        </p:spPr>
      </p:pic>
      <p:sp>
        <p:nvSpPr>
          <p:cNvPr id="6" name="TextBox 5">
            <a:extLst>
              <a:ext uri="{FF2B5EF4-FFF2-40B4-BE49-F238E27FC236}">
                <a16:creationId xmlns:a16="http://schemas.microsoft.com/office/drawing/2014/main" id="{7BC2EF4E-66B7-4D85-9F4C-68A0D93BA2BC}"/>
              </a:ext>
            </a:extLst>
          </p:cNvPr>
          <p:cNvSpPr txBox="1"/>
          <p:nvPr/>
        </p:nvSpPr>
        <p:spPr>
          <a:xfrm>
            <a:off x="1783464" y="4115854"/>
            <a:ext cx="9285029" cy="1323439"/>
          </a:xfrm>
          <a:prstGeom prst="rect">
            <a:avLst/>
          </a:prstGeom>
          <a:noFill/>
        </p:spPr>
        <p:txBody>
          <a:bodyPr wrap="square" rtlCol="0">
            <a:spAutoFit/>
          </a:bodyPr>
          <a:lstStyle/>
          <a:p>
            <a:pPr algn="ctr"/>
            <a:r>
              <a:rPr lang="en-US" sz="2600" b="1" dirty="0"/>
              <a:t>Length of Stay</a:t>
            </a:r>
          </a:p>
          <a:p>
            <a:pPr algn="ctr"/>
            <a:r>
              <a:rPr lang="en-US" sz="2600" dirty="0">
                <a:solidFill>
                  <a:srgbClr val="FF0000"/>
                </a:solidFill>
              </a:rPr>
              <a:t>9.2 days </a:t>
            </a:r>
            <a:r>
              <a:rPr lang="en-US" sz="2600" dirty="0"/>
              <a:t>95%CI[8.4 – 10.2] vs </a:t>
            </a:r>
            <a:r>
              <a:rPr lang="en-US" sz="2600" dirty="0">
                <a:solidFill>
                  <a:srgbClr val="FF0000"/>
                </a:solidFill>
              </a:rPr>
              <a:t>6.1 days </a:t>
            </a:r>
            <a:r>
              <a:rPr lang="en-US" sz="2600" dirty="0"/>
              <a:t>95%CI[5.9 – 6.3]</a:t>
            </a:r>
          </a:p>
          <a:p>
            <a:pPr algn="ctr"/>
            <a:r>
              <a:rPr lang="en-US" sz="2800" dirty="0">
                <a:solidFill>
                  <a:srgbClr val="FF0000"/>
                </a:solidFill>
              </a:rPr>
              <a:t>P&lt;0.001</a:t>
            </a:r>
            <a:r>
              <a:rPr lang="en-US" sz="2800" dirty="0"/>
              <a:t> </a:t>
            </a:r>
          </a:p>
        </p:txBody>
      </p:sp>
    </p:spTree>
    <p:extLst>
      <p:ext uri="{BB962C8B-B14F-4D97-AF65-F5344CB8AC3E}">
        <p14:creationId xmlns:p14="http://schemas.microsoft.com/office/powerpoint/2010/main" val="416426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008512"/>
          </a:xfrm>
        </p:spPr>
        <p:txBody>
          <a:bodyPr>
            <a:normAutofit/>
          </a:bodyPr>
          <a:lstStyle/>
          <a:p>
            <a:pPr algn="ctr"/>
            <a:r>
              <a:rPr lang="en-US" b="1" dirty="0"/>
              <a:t>Limitations</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51299"/>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7E9969-1F5A-4D6D-9645-9FD82F0E44BB}"/>
              </a:ext>
            </a:extLst>
          </p:cNvPr>
          <p:cNvSpPr txBox="1"/>
          <p:nvPr/>
        </p:nvSpPr>
        <p:spPr>
          <a:xfrm flipH="1">
            <a:off x="1772832" y="2305615"/>
            <a:ext cx="9285029"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National administrative Database</a:t>
            </a:r>
          </a:p>
          <a:p>
            <a:pPr marL="914400" lvl="1" indent="-457200">
              <a:buFont typeface="Arial" panose="020B0604020202020204" pitchFamily="34" charset="0"/>
              <a:buChar char="•"/>
            </a:pPr>
            <a:r>
              <a:rPr lang="en-US" sz="2800" dirty="0"/>
              <a:t>Lacking physiologic and laboratory data</a:t>
            </a:r>
          </a:p>
          <a:p>
            <a:pPr marL="914400" lvl="1" indent="-457200">
              <a:buFont typeface="Arial" panose="020B0604020202020204" pitchFamily="34" charset="0"/>
              <a:buChar char="•"/>
            </a:pPr>
            <a:r>
              <a:rPr lang="en-US" sz="2800" dirty="0"/>
              <a:t>ICD-9 and ICD-10 Coding errors </a:t>
            </a:r>
          </a:p>
          <a:p>
            <a:pPr marL="914400" lvl="1" indent="-457200">
              <a:buFont typeface="Arial" panose="020B0604020202020204" pitchFamily="34" charset="0"/>
              <a:buChar char="•"/>
            </a:pPr>
            <a:r>
              <a:rPr lang="en-US" sz="2800" dirty="0"/>
              <a:t>Precise timing of clinical diagnosis cannot be determined</a:t>
            </a:r>
          </a:p>
          <a:p>
            <a:pPr marL="914400" lvl="1" indent="-457200">
              <a:buFont typeface="Arial" panose="020B0604020202020204" pitchFamily="34" charset="0"/>
              <a:buChar char="•"/>
            </a:pPr>
            <a:r>
              <a:rPr lang="en-US" sz="2800" dirty="0"/>
              <a:t>Some incomplete data  </a:t>
            </a:r>
          </a:p>
        </p:txBody>
      </p:sp>
    </p:spTree>
    <p:extLst>
      <p:ext uri="{BB962C8B-B14F-4D97-AF65-F5344CB8AC3E}">
        <p14:creationId xmlns:p14="http://schemas.microsoft.com/office/powerpoint/2010/main" val="83287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171996"/>
          </a:xfrm>
        </p:spPr>
        <p:txBody>
          <a:bodyPr>
            <a:normAutofit/>
          </a:bodyPr>
          <a:lstStyle/>
          <a:p>
            <a:pPr algn="ctr"/>
            <a:r>
              <a:rPr lang="en-US" b="1" dirty="0"/>
              <a:t>Conclusions</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pic>
        <p:nvPicPr>
          <p:cNvPr id="26" name="Graphic 25" descr="Inpatient outline">
            <a:extLst>
              <a:ext uri="{FF2B5EF4-FFF2-40B4-BE49-F238E27FC236}">
                <a16:creationId xmlns:a16="http://schemas.microsoft.com/office/drawing/2014/main" id="{5EE2918E-2620-457F-968C-11D8691B64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250" y="3881225"/>
            <a:ext cx="914400" cy="914400"/>
          </a:xfrm>
          <a:prstGeom prst="rect">
            <a:avLst/>
          </a:prstGeom>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73571"/>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EC026AA-6695-4EE2-B493-F8009D8BF793}"/>
              </a:ext>
            </a:extLst>
          </p:cNvPr>
          <p:cNvSpPr txBox="1"/>
          <p:nvPr/>
        </p:nvSpPr>
        <p:spPr>
          <a:xfrm>
            <a:off x="1983177" y="1580373"/>
            <a:ext cx="9001495" cy="892552"/>
          </a:xfrm>
          <a:prstGeom prst="rect">
            <a:avLst/>
          </a:prstGeom>
          <a:noFill/>
        </p:spPr>
        <p:txBody>
          <a:bodyPr wrap="square" rtlCol="0">
            <a:spAutoFit/>
          </a:bodyPr>
          <a:lstStyle/>
          <a:p>
            <a:r>
              <a:rPr lang="en-US" sz="2600" dirty="0"/>
              <a:t>Majority of pediatric (≤16 years) splenic injury are treated at adult hospitals </a:t>
            </a:r>
          </a:p>
        </p:txBody>
      </p:sp>
      <p:sp>
        <p:nvSpPr>
          <p:cNvPr id="21" name="TextBox 20">
            <a:extLst>
              <a:ext uri="{FF2B5EF4-FFF2-40B4-BE49-F238E27FC236}">
                <a16:creationId xmlns:a16="http://schemas.microsoft.com/office/drawing/2014/main" id="{920CC0C9-A709-4982-A5D7-3436BEEE95CC}"/>
              </a:ext>
            </a:extLst>
          </p:cNvPr>
          <p:cNvSpPr txBox="1"/>
          <p:nvPr/>
        </p:nvSpPr>
        <p:spPr>
          <a:xfrm>
            <a:off x="1983177" y="2727869"/>
            <a:ext cx="9001495" cy="892552"/>
          </a:xfrm>
          <a:prstGeom prst="rect">
            <a:avLst/>
          </a:prstGeom>
          <a:noFill/>
        </p:spPr>
        <p:txBody>
          <a:bodyPr wrap="square" rtlCol="0">
            <a:spAutoFit/>
          </a:bodyPr>
          <a:lstStyle/>
          <a:p>
            <a:r>
              <a:rPr lang="en-US" sz="2600" dirty="0"/>
              <a:t>Patients treated at an adult hospital have </a:t>
            </a:r>
            <a:r>
              <a:rPr lang="en-US" sz="2600" b="1" dirty="0"/>
              <a:t>2 times </a:t>
            </a:r>
            <a:r>
              <a:rPr lang="en-US" sz="2600" dirty="0"/>
              <a:t>the likelihood to undergo splenectomy compared to pediatric hospitals </a:t>
            </a:r>
          </a:p>
        </p:txBody>
      </p:sp>
      <p:sp>
        <p:nvSpPr>
          <p:cNvPr id="22" name="TextBox 21">
            <a:extLst>
              <a:ext uri="{FF2B5EF4-FFF2-40B4-BE49-F238E27FC236}">
                <a16:creationId xmlns:a16="http://schemas.microsoft.com/office/drawing/2014/main" id="{4F33A3AD-A1A9-434C-8CEA-270107136049}"/>
              </a:ext>
            </a:extLst>
          </p:cNvPr>
          <p:cNvSpPr txBox="1"/>
          <p:nvPr/>
        </p:nvSpPr>
        <p:spPr>
          <a:xfrm>
            <a:off x="1983177" y="3901093"/>
            <a:ext cx="9001495" cy="954107"/>
          </a:xfrm>
          <a:prstGeom prst="rect">
            <a:avLst/>
          </a:prstGeom>
          <a:noFill/>
        </p:spPr>
        <p:txBody>
          <a:bodyPr wrap="square" rtlCol="0">
            <a:spAutoFit/>
          </a:bodyPr>
          <a:lstStyle/>
          <a:p>
            <a:r>
              <a:rPr lang="en-US" sz="2800" dirty="0"/>
              <a:t>Pediatric hospitals have seen a </a:t>
            </a:r>
            <a:r>
              <a:rPr lang="en-US" sz="2800" b="1" dirty="0"/>
              <a:t>significant</a:t>
            </a:r>
            <a:r>
              <a:rPr lang="en-US" sz="2800" dirty="0"/>
              <a:t> rise in splenectomy rate – increased severity of patients cared for?</a:t>
            </a:r>
          </a:p>
        </p:txBody>
      </p:sp>
      <p:pic>
        <p:nvPicPr>
          <p:cNvPr id="4" name="Graphic 3" descr="Alterations &amp; Tailoring with solid fill">
            <a:extLst>
              <a:ext uri="{FF2B5EF4-FFF2-40B4-BE49-F238E27FC236}">
                <a16:creationId xmlns:a16="http://schemas.microsoft.com/office/drawing/2014/main" id="{19266896-ABC3-4DE8-AB05-691DA9632C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2342" y="2676418"/>
            <a:ext cx="914400" cy="914400"/>
          </a:xfrm>
          <a:prstGeom prst="rect">
            <a:avLst/>
          </a:prstGeom>
        </p:spPr>
      </p:pic>
      <p:pic>
        <p:nvPicPr>
          <p:cNvPr id="24" name="Graphic 23" descr="Ambulance outline">
            <a:extLst>
              <a:ext uri="{FF2B5EF4-FFF2-40B4-BE49-F238E27FC236}">
                <a16:creationId xmlns:a16="http://schemas.microsoft.com/office/drawing/2014/main" id="{CC1B87BB-6D0B-48BF-85C0-494A1671BF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890" y="1580373"/>
            <a:ext cx="914400" cy="914400"/>
          </a:xfrm>
          <a:prstGeom prst="rect">
            <a:avLst/>
          </a:prstGeom>
        </p:spPr>
      </p:pic>
      <p:pic>
        <p:nvPicPr>
          <p:cNvPr id="25" name="Graphic 24" descr="Dollar with solid fill">
            <a:extLst>
              <a:ext uri="{FF2B5EF4-FFF2-40B4-BE49-F238E27FC236}">
                <a16:creationId xmlns:a16="http://schemas.microsoft.com/office/drawing/2014/main" id="{DD4CEAF8-E5A6-4360-AB04-C2B7A31E076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2890" y="4855200"/>
            <a:ext cx="914400" cy="914400"/>
          </a:xfrm>
          <a:prstGeom prst="rect">
            <a:avLst/>
          </a:prstGeom>
        </p:spPr>
      </p:pic>
      <p:sp>
        <p:nvSpPr>
          <p:cNvPr id="27" name="TextBox 26">
            <a:extLst>
              <a:ext uri="{FF2B5EF4-FFF2-40B4-BE49-F238E27FC236}">
                <a16:creationId xmlns:a16="http://schemas.microsoft.com/office/drawing/2014/main" id="{5E36DA0D-BCA6-4743-A117-76D5C5AB92D0}"/>
              </a:ext>
            </a:extLst>
          </p:cNvPr>
          <p:cNvSpPr txBox="1"/>
          <p:nvPr/>
        </p:nvSpPr>
        <p:spPr>
          <a:xfrm>
            <a:off x="1983177" y="5158959"/>
            <a:ext cx="9001495" cy="523220"/>
          </a:xfrm>
          <a:prstGeom prst="rect">
            <a:avLst/>
          </a:prstGeom>
          <a:noFill/>
        </p:spPr>
        <p:txBody>
          <a:bodyPr wrap="square" rtlCol="0">
            <a:spAutoFit/>
          </a:bodyPr>
          <a:lstStyle/>
          <a:p>
            <a:r>
              <a:rPr lang="en-US" sz="2800" dirty="0"/>
              <a:t>Operative management has a significant financial burden </a:t>
            </a:r>
          </a:p>
        </p:txBody>
      </p:sp>
    </p:spTree>
    <p:extLst>
      <p:ext uri="{BB962C8B-B14F-4D97-AF65-F5344CB8AC3E}">
        <p14:creationId xmlns:p14="http://schemas.microsoft.com/office/powerpoint/2010/main" val="149417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171996"/>
          </a:xfrm>
        </p:spPr>
        <p:txBody>
          <a:bodyPr>
            <a:normAutofit/>
          </a:bodyPr>
          <a:lstStyle/>
          <a:p>
            <a:pPr algn="ctr"/>
            <a:r>
              <a:rPr lang="en-US" b="1" dirty="0"/>
              <a:t>Thank you</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73571"/>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ED02DBC7-9CE3-4F98-91AE-3B7D310B6DE9}"/>
              </a:ext>
            </a:extLst>
          </p:cNvPr>
          <p:cNvSpPr txBox="1"/>
          <p:nvPr/>
        </p:nvSpPr>
        <p:spPr>
          <a:xfrm>
            <a:off x="512457" y="2734863"/>
            <a:ext cx="11167085" cy="954107"/>
          </a:xfrm>
          <a:prstGeom prst="rect">
            <a:avLst/>
          </a:prstGeom>
          <a:noFill/>
        </p:spPr>
        <p:txBody>
          <a:bodyPr wrap="square" rtlCol="0">
            <a:spAutoFit/>
          </a:bodyPr>
          <a:lstStyle/>
          <a:p>
            <a:pPr marL="0" indent="0" algn="ctr">
              <a:lnSpc>
                <a:spcPct val="100000"/>
              </a:lnSpc>
              <a:buFont typeface="Arial" panose="020B0604020202020204" pitchFamily="34" charset="0"/>
              <a:buNone/>
            </a:pPr>
            <a:r>
              <a:rPr lang="en-US" sz="5600" b="1" dirty="0"/>
              <a:t>Questions?</a:t>
            </a:r>
          </a:p>
        </p:txBody>
      </p:sp>
      <p:pic>
        <p:nvPicPr>
          <p:cNvPr id="32" name="Graphic 31" descr="Questions with solid fill">
            <a:extLst>
              <a:ext uri="{FF2B5EF4-FFF2-40B4-BE49-F238E27FC236}">
                <a16:creationId xmlns:a16="http://schemas.microsoft.com/office/drawing/2014/main" id="{7165A43E-85D1-4C61-A562-24D53A125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16062" y="2611223"/>
            <a:ext cx="1201385" cy="1201385"/>
          </a:xfrm>
          <a:prstGeom prst="rect">
            <a:avLst/>
          </a:prstGeom>
        </p:spPr>
      </p:pic>
      <p:pic>
        <p:nvPicPr>
          <p:cNvPr id="33" name="Graphic 32" descr="Thought bubble with solid fill">
            <a:extLst>
              <a:ext uri="{FF2B5EF4-FFF2-40B4-BE49-F238E27FC236}">
                <a16:creationId xmlns:a16="http://schemas.microsoft.com/office/drawing/2014/main" id="{3E3D8066-C519-443A-AF6D-D03D3AF462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90894" y="1944210"/>
            <a:ext cx="1042504" cy="1042504"/>
          </a:xfrm>
          <a:prstGeom prst="rect">
            <a:avLst/>
          </a:prstGeom>
        </p:spPr>
      </p:pic>
    </p:spTree>
    <p:extLst>
      <p:ext uri="{BB962C8B-B14F-4D97-AF65-F5344CB8AC3E}">
        <p14:creationId xmlns:p14="http://schemas.microsoft.com/office/powerpoint/2010/main" val="211761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sp>
        <p:nvSpPr>
          <p:cNvPr id="22" name="TextBox 21">
            <a:extLst>
              <a:ext uri="{FF2B5EF4-FFF2-40B4-BE49-F238E27FC236}">
                <a16:creationId xmlns:a16="http://schemas.microsoft.com/office/drawing/2014/main" id="{61EBB860-FF8B-4611-BE01-670BCBB1083D}"/>
              </a:ext>
            </a:extLst>
          </p:cNvPr>
          <p:cNvSpPr txBox="1"/>
          <p:nvPr/>
        </p:nvSpPr>
        <p:spPr>
          <a:xfrm>
            <a:off x="809366" y="672852"/>
            <a:ext cx="10779162" cy="1569660"/>
          </a:xfrm>
          <a:prstGeom prst="rect">
            <a:avLst/>
          </a:prstGeom>
          <a:noFill/>
        </p:spPr>
        <p:txBody>
          <a:bodyPr wrap="square">
            <a:spAutoFit/>
          </a:bodyPr>
          <a:lstStyle/>
          <a:p>
            <a:pPr marL="0" indent="0">
              <a:lnSpc>
                <a:spcPct val="100000"/>
              </a:lnSpc>
              <a:buFont typeface="Arial" panose="020B0604020202020204" pitchFamily="34" charset="0"/>
              <a:buNone/>
            </a:pPr>
            <a:r>
              <a:rPr lang="en-US" sz="2400" dirty="0"/>
              <a:t>I do not have any relationships to report with ACCME defined ineligible companies.</a:t>
            </a:r>
          </a:p>
          <a:p>
            <a:pPr marL="0" indent="0">
              <a:lnSpc>
                <a:spcPct val="100000"/>
              </a:lnSpc>
              <a:buFont typeface="Arial" panose="020B0604020202020204" pitchFamily="34" charset="0"/>
              <a:buNone/>
            </a:pPr>
            <a:endParaRPr lang="en-US" sz="2400" dirty="0"/>
          </a:p>
          <a:p>
            <a:pPr marL="0" indent="0">
              <a:lnSpc>
                <a:spcPct val="100000"/>
              </a:lnSpc>
              <a:buFont typeface="Arial" panose="020B0604020202020204" pitchFamily="34" charset="0"/>
              <a:buNone/>
            </a:pPr>
            <a:r>
              <a:rPr lang="en-US" sz="2400" dirty="0"/>
              <a:t>I will not be discussing unlabeled/investigational uses of medical devices or pharmaceuticals during this presentation. </a:t>
            </a:r>
          </a:p>
        </p:txBody>
      </p:sp>
      <p:sp>
        <p:nvSpPr>
          <p:cNvPr id="4" name="Rectangle 3">
            <a:extLst>
              <a:ext uri="{FF2B5EF4-FFF2-40B4-BE49-F238E27FC236}">
                <a16:creationId xmlns:a16="http://schemas.microsoft.com/office/drawing/2014/main" id="{5CC75F09-0FF1-4359-8676-B02C5B1126A9}"/>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3246AD65-42A9-4F75-A623-635055FABCCD}"/>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5AFA4027-4ECC-4923-8CF6-3178ED8A5B0D}"/>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7C5BF7F-AAA1-4360-8020-4ECEC68CCD31}"/>
              </a:ext>
            </a:extLst>
          </p:cNvPr>
          <p:cNvPicPr>
            <a:picLocks noChangeAspect="1"/>
          </p:cNvPicPr>
          <p:nvPr/>
        </p:nvPicPr>
        <p:blipFill>
          <a:blip r:embed="rId4"/>
          <a:stretch>
            <a:fillRect/>
          </a:stretch>
        </p:blipFill>
        <p:spPr>
          <a:xfrm>
            <a:off x="10712750" y="6173571"/>
            <a:ext cx="1618735" cy="802566"/>
          </a:xfrm>
          <a:prstGeom prst="rect">
            <a:avLst/>
          </a:prstGeom>
        </p:spPr>
      </p:pic>
      <p:pic>
        <p:nvPicPr>
          <p:cNvPr id="2050" name="Picture 2">
            <a:extLst>
              <a:ext uri="{FF2B5EF4-FFF2-40B4-BE49-F238E27FC236}">
                <a16:creationId xmlns:a16="http://schemas.microsoft.com/office/drawing/2014/main" id="{5705CEC5-6A44-476D-A3DE-771AE552F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1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171996"/>
          </a:xfrm>
        </p:spPr>
        <p:txBody>
          <a:bodyPr>
            <a:normAutofit/>
          </a:bodyPr>
          <a:lstStyle/>
          <a:p>
            <a:pPr algn="ctr"/>
            <a:r>
              <a:rPr lang="en-US" b="1" dirty="0"/>
              <a:t>Blunt Traumatic Splenic Injury</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23C73D-D758-4C76-B6EF-3F5AF151338B}"/>
              </a:ext>
            </a:extLst>
          </p:cNvPr>
          <p:cNvSpPr txBox="1"/>
          <p:nvPr/>
        </p:nvSpPr>
        <p:spPr>
          <a:xfrm>
            <a:off x="1983179" y="1732710"/>
            <a:ext cx="9001495" cy="954107"/>
          </a:xfrm>
          <a:prstGeom prst="rect">
            <a:avLst/>
          </a:prstGeom>
          <a:noFill/>
        </p:spPr>
        <p:txBody>
          <a:bodyPr wrap="square" rtlCol="0">
            <a:spAutoFit/>
          </a:bodyPr>
          <a:lstStyle/>
          <a:p>
            <a:r>
              <a:rPr lang="en-US" sz="2800" dirty="0"/>
              <a:t>Traumatic injury is leading cause of death in pediatric aged patients – 4.5 million non-fatal injuries annually </a:t>
            </a:r>
          </a:p>
        </p:txBody>
      </p:sp>
      <p:pic>
        <p:nvPicPr>
          <p:cNvPr id="7" name="Graphic 6" descr="Ambulance outline">
            <a:extLst>
              <a:ext uri="{FF2B5EF4-FFF2-40B4-BE49-F238E27FC236}">
                <a16:creationId xmlns:a16="http://schemas.microsoft.com/office/drawing/2014/main" id="{EDF51657-AAB4-421C-8D39-E5240D1AE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250" y="3006881"/>
            <a:ext cx="914400" cy="914400"/>
          </a:xfrm>
          <a:prstGeom prst="rect">
            <a:avLst/>
          </a:prstGeom>
        </p:spPr>
      </p:pic>
      <p:pic>
        <p:nvPicPr>
          <p:cNvPr id="13" name="Graphic 12" descr="Cpr outline">
            <a:extLst>
              <a:ext uri="{FF2B5EF4-FFF2-40B4-BE49-F238E27FC236}">
                <a16:creationId xmlns:a16="http://schemas.microsoft.com/office/drawing/2014/main" id="{1AEEAC9A-C0B8-4E4E-8F67-C0DB9BA623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3250" y="1772417"/>
            <a:ext cx="914400" cy="914400"/>
          </a:xfrm>
          <a:prstGeom prst="rect">
            <a:avLst/>
          </a:prstGeom>
        </p:spPr>
      </p:pic>
      <p:sp>
        <p:nvSpPr>
          <p:cNvPr id="28" name="TextBox 27">
            <a:extLst>
              <a:ext uri="{FF2B5EF4-FFF2-40B4-BE49-F238E27FC236}">
                <a16:creationId xmlns:a16="http://schemas.microsoft.com/office/drawing/2014/main" id="{8AD1CE0C-BBB8-4EC0-A402-4EEF3ACB553F}"/>
              </a:ext>
            </a:extLst>
          </p:cNvPr>
          <p:cNvSpPr txBox="1"/>
          <p:nvPr/>
        </p:nvSpPr>
        <p:spPr>
          <a:xfrm>
            <a:off x="1983179" y="3036210"/>
            <a:ext cx="9001495" cy="954107"/>
          </a:xfrm>
          <a:prstGeom prst="rect">
            <a:avLst/>
          </a:prstGeom>
          <a:noFill/>
        </p:spPr>
        <p:txBody>
          <a:bodyPr wrap="square" rtlCol="0">
            <a:spAutoFit/>
          </a:bodyPr>
          <a:lstStyle/>
          <a:p>
            <a:r>
              <a:rPr lang="en-US" sz="2800" dirty="0"/>
              <a:t>Solid organ injury in 10 – 22% of blunt abdominal trauma</a:t>
            </a:r>
          </a:p>
          <a:p>
            <a:pPr marL="914400" lvl="1" indent="-457200">
              <a:buFont typeface="Arial" panose="020B0604020202020204" pitchFamily="34" charset="0"/>
              <a:buChar char="•"/>
            </a:pPr>
            <a:r>
              <a:rPr lang="en-US" sz="2800" dirty="0"/>
              <a:t>Spleen is the most common solid organ injured  </a:t>
            </a:r>
          </a:p>
        </p:txBody>
      </p:sp>
      <p:pic>
        <p:nvPicPr>
          <p:cNvPr id="26" name="Graphic 25" descr="Inpatient outline">
            <a:extLst>
              <a:ext uri="{FF2B5EF4-FFF2-40B4-BE49-F238E27FC236}">
                <a16:creationId xmlns:a16="http://schemas.microsoft.com/office/drawing/2014/main" id="{5EE2918E-2620-457F-968C-11D8691B64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3250" y="4241345"/>
            <a:ext cx="914400" cy="914400"/>
          </a:xfrm>
          <a:prstGeom prst="rect">
            <a:avLst/>
          </a:prstGeom>
        </p:spPr>
      </p:pic>
      <p:sp>
        <p:nvSpPr>
          <p:cNvPr id="31" name="TextBox 30">
            <a:extLst>
              <a:ext uri="{FF2B5EF4-FFF2-40B4-BE49-F238E27FC236}">
                <a16:creationId xmlns:a16="http://schemas.microsoft.com/office/drawing/2014/main" id="{212DD120-1DB6-4A0C-A9D6-7097048F4E37}"/>
              </a:ext>
            </a:extLst>
          </p:cNvPr>
          <p:cNvSpPr txBox="1"/>
          <p:nvPr/>
        </p:nvSpPr>
        <p:spPr>
          <a:xfrm>
            <a:off x="1983177" y="4339710"/>
            <a:ext cx="9001497" cy="954107"/>
          </a:xfrm>
          <a:prstGeom prst="rect">
            <a:avLst/>
          </a:prstGeom>
          <a:noFill/>
        </p:spPr>
        <p:txBody>
          <a:bodyPr wrap="square" rtlCol="0">
            <a:spAutoFit/>
          </a:bodyPr>
          <a:lstStyle/>
          <a:p>
            <a:r>
              <a:rPr lang="en-US" sz="2800" dirty="0"/>
              <a:t>APSA Guidelines for Blunt Spleen injury:</a:t>
            </a:r>
          </a:p>
          <a:p>
            <a:pPr marL="914400" lvl="1" indent="-457200">
              <a:buFont typeface="Arial" panose="020B0604020202020204" pitchFamily="34" charset="0"/>
              <a:buChar char="•"/>
            </a:pPr>
            <a:r>
              <a:rPr lang="en-US" sz="2800" dirty="0"/>
              <a:t>Hemodynamically stable = Nonoperative management</a:t>
            </a:r>
          </a:p>
        </p:txBody>
      </p:sp>
      <p:sp>
        <p:nvSpPr>
          <p:cNvPr id="32" name="Rectangle 3">
            <a:extLst>
              <a:ext uri="{FF2B5EF4-FFF2-40B4-BE49-F238E27FC236}">
                <a16:creationId xmlns:a16="http://schemas.microsoft.com/office/drawing/2014/main" id="{3E97D40A-6DE5-4C37-BAAA-9936A6F20F8E}"/>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87F3FEDC-717B-4D98-BF07-0425BA04848D}"/>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FCC62612-EE4F-4D34-90BB-549FBC95F765}"/>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C9F699F2-C24F-4840-A612-270470472DB1}"/>
              </a:ext>
            </a:extLst>
          </p:cNvPr>
          <p:cNvPicPr>
            <a:picLocks noChangeAspect="1"/>
          </p:cNvPicPr>
          <p:nvPr/>
        </p:nvPicPr>
        <p:blipFill>
          <a:blip r:embed="rId4"/>
          <a:stretch>
            <a:fillRect/>
          </a:stretch>
        </p:blipFill>
        <p:spPr>
          <a:xfrm>
            <a:off x="10712750" y="6173571"/>
            <a:ext cx="1618735" cy="802566"/>
          </a:xfrm>
          <a:prstGeom prst="rect">
            <a:avLst/>
          </a:prstGeom>
        </p:spPr>
      </p:pic>
      <p:pic>
        <p:nvPicPr>
          <p:cNvPr id="36" name="Picture 2">
            <a:extLst>
              <a:ext uri="{FF2B5EF4-FFF2-40B4-BE49-F238E27FC236}">
                <a16:creationId xmlns:a16="http://schemas.microsoft.com/office/drawing/2014/main" id="{96966E50-F1F3-4FC0-8C8F-EF9A79508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45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1F3BC9D-A1D3-4459-B5CA-AC6C38B9904C}"/>
              </a:ext>
            </a:extLst>
          </p:cNvPr>
          <p:cNvPicPr>
            <a:picLocks noChangeAspect="1"/>
          </p:cNvPicPr>
          <p:nvPr/>
        </p:nvPicPr>
        <p:blipFill>
          <a:blip r:embed="rId6"/>
          <a:stretch>
            <a:fillRect/>
          </a:stretch>
        </p:blipFill>
        <p:spPr>
          <a:xfrm>
            <a:off x="415943" y="1907965"/>
            <a:ext cx="11318875" cy="2965644"/>
          </a:xfrm>
          <a:prstGeom prst="rect">
            <a:avLst/>
          </a:prstGeom>
          <a:ln>
            <a:solidFill>
              <a:schemeClr val="tx1"/>
            </a:solidFill>
          </a:ln>
        </p:spPr>
      </p:pic>
      <p:pic>
        <p:nvPicPr>
          <p:cNvPr id="14" name="Picture 13">
            <a:extLst>
              <a:ext uri="{FF2B5EF4-FFF2-40B4-BE49-F238E27FC236}">
                <a16:creationId xmlns:a16="http://schemas.microsoft.com/office/drawing/2014/main" id="{38443979-FFE6-4DC9-817E-3F3270E9C4D1}"/>
              </a:ext>
            </a:extLst>
          </p:cNvPr>
          <p:cNvPicPr>
            <a:picLocks noChangeAspect="1"/>
          </p:cNvPicPr>
          <p:nvPr/>
        </p:nvPicPr>
        <p:blipFill rotWithShape="1">
          <a:blip r:embed="rId7"/>
          <a:srcRect t="36529"/>
          <a:stretch/>
        </p:blipFill>
        <p:spPr>
          <a:xfrm>
            <a:off x="3584393" y="4393866"/>
            <a:ext cx="5023213" cy="479743"/>
          </a:xfrm>
          <a:prstGeom prst="rect">
            <a:avLst/>
          </a:prstGeom>
        </p:spPr>
      </p:pic>
      <p:sp>
        <p:nvSpPr>
          <p:cNvPr id="19" name="Title 3">
            <a:extLst>
              <a:ext uri="{FF2B5EF4-FFF2-40B4-BE49-F238E27FC236}">
                <a16:creationId xmlns:a16="http://schemas.microsoft.com/office/drawing/2014/main" id="{81B23EA9-BF30-46DA-8310-EF9E16CAE940}"/>
              </a:ext>
            </a:extLst>
          </p:cNvPr>
          <p:cNvSpPr>
            <a:spLocks noGrp="1"/>
          </p:cNvSpPr>
          <p:nvPr>
            <p:ph type="title"/>
          </p:nvPr>
        </p:nvSpPr>
        <p:spPr>
          <a:xfrm>
            <a:off x="1517650" y="280357"/>
            <a:ext cx="9156700" cy="1171996"/>
          </a:xfrm>
        </p:spPr>
        <p:txBody>
          <a:bodyPr>
            <a:normAutofit/>
          </a:bodyPr>
          <a:lstStyle/>
          <a:p>
            <a:pPr algn="ctr"/>
            <a:r>
              <a:rPr lang="en-US" b="1" dirty="0"/>
              <a:t>Splenic Injury Intervention </a:t>
            </a:r>
          </a:p>
        </p:txBody>
      </p:sp>
      <p:sp>
        <p:nvSpPr>
          <p:cNvPr id="23" name="Rectangle 3">
            <a:extLst>
              <a:ext uri="{FF2B5EF4-FFF2-40B4-BE49-F238E27FC236}">
                <a16:creationId xmlns:a16="http://schemas.microsoft.com/office/drawing/2014/main" id="{C3BC878E-535C-4C32-ABD3-3DC60B9D1E39}"/>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AD4168E6-6AD1-48FC-B167-B06C9DD1605D}"/>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AC4FDD58-E9F0-44B2-A301-6F2FE592CB5B}"/>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68D6E69-B68C-4122-9C0A-D81F0ED97B8F}"/>
              </a:ext>
            </a:extLst>
          </p:cNvPr>
          <p:cNvPicPr>
            <a:picLocks noChangeAspect="1"/>
          </p:cNvPicPr>
          <p:nvPr/>
        </p:nvPicPr>
        <p:blipFill>
          <a:blip r:embed="rId4"/>
          <a:stretch>
            <a:fillRect/>
          </a:stretch>
        </p:blipFill>
        <p:spPr>
          <a:xfrm>
            <a:off x="10712750" y="6173571"/>
            <a:ext cx="1618735" cy="802566"/>
          </a:xfrm>
          <a:prstGeom prst="rect">
            <a:avLst/>
          </a:prstGeom>
        </p:spPr>
      </p:pic>
      <p:pic>
        <p:nvPicPr>
          <p:cNvPr id="29" name="Picture 2">
            <a:extLst>
              <a:ext uri="{FF2B5EF4-FFF2-40B4-BE49-F238E27FC236}">
                <a16:creationId xmlns:a16="http://schemas.microsoft.com/office/drawing/2014/main" id="{98FD3514-5DFA-47A6-828C-EC9D844A1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7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1F3BC9D-A1D3-4459-B5CA-AC6C38B9904C}"/>
              </a:ext>
            </a:extLst>
          </p:cNvPr>
          <p:cNvPicPr>
            <a:picLocks noChangeAspect="1"/>
          </p:cNvPicPr>
          <p:nvPr/>
        </p:nvPicPr>
        <p:blipFill>
          <a:blip r:embed="rId6"/>
          <a:stretch>
            <a:fillRect/>
          </a:stretch>
        </p:blipFill>
        <p:spPr>
          <a:xfrm>
            <a:off x="415943" y="1907965"/>
            <a:ext cx="11318875" cy="2965644"/>
          </a:xfrm>
          <a:prstGeom prst="rect">
            <a:avLst/>
          </a:prstGeom>
          <a:ln>
            <a:solidFill>
              <a:schemeClr val="tx1"/>
            </a:solidFill>
          </a:ln>
        </p:spPr>
      </p:pic>
      <p:pic>
        <p:nvPicPr>
          <p:cNvPr id="14" name="Picture 13">
            <a:extLst>
              <a:ext uri="{FF2B5EF4-FFF2-40B4-BE49-F238E27FC236}">
                <a16:creationId xmlns:a16="http://schemas.microsoft.com/office/drawing/2014/main" id="{38443979-FFE6-4DC9-817E-3F3270E9C4D1}"/>
              </a:ext>
            </a:extLst>
          </p:cNvPr>
          <p:cNvPicPr>
            <a:picLocks noChangeAspect="1"/>
          </p:cNvPicPr>
          <p:nvPr/>
        </p:nvPicPr>
        <p:blipFill rotWithShape="1">
          <a:blip r:embed="rId7"/>
          <a:srcRect t="36529"/>
          <a:stretch/>
        </p:blipFill>
        <p:spPr>
          <a:xfrm>
            <a:off x="3584393" y="4393866"/>
            <a:ext cx="5023213" cy="479743"/>
          </a:xfrm>
          <a:prstGeom prst="rect">
            <a:avLst/>
          </a:prstGeom>
        </p:spPr>
      </p:pic>
      <p:sp>
        <p:nvSpPr>
          <p:cNvPr id="19" name="Title 3">
            <a:extLst>
              <a:ext uri="{FF2B5EF4-FFF2-40B4-BE49-F238E27FC236}">
                <a16:creationId xmlns:a16="http://schemas.microsoft.com/office/drawing/2014/main" id="{81B23EA9-BF30-46DA-8310-EF9E16CAE940}"/>
              </a:ext>
            </a:extLst>
          </p:cNvPr>
          <p:cNvSpPr>
            <a:spLocks noGrp="1"/>
          </p:cNvSpPr>
          <p:nvPr>
            <p:ph type="title"/>
          </p:nvPr>
        </p:nvSpPr>
        <p:spPr>
          <a:xfrm>
            <a:off x="1517650" y="280357"/>
            <a:ext cx="9156700" cy="1171996"/>
          </a:xfrm>
        </p:spPr>
        <p:txBody>
          <a:bodyPr>
            <a:normAutofit/>
          </a:bodyPr>
          <a:lstStyle/>
          <a:p>
            <a:pPr algn="ctr"/>
            <a:r>
              <a:rPr lang="en-US" b="1" dirty="0"/>
              <a:t>Splenic Injury Intervention </a:t>
            </a:r>
          </a:p>
        </p:txBody>
      </p:sp>
      <p:pic>
        <p:nvPicPr>
          <p:cNvPr id="11" name="Picture 10">
            <a:extLst>
              <a:ext uri="{FF2B5EF4-FFF2-40B4-BE49-F238E27FC236}">
                <a16:creationId xmlns:a16="http://schemas.microsoft.com/office/drawing/2014/main" id="{E83E80B9-42E5-4D0E-AE05-03D31B2D74C3}"/>
              </a:ext>
            </a:extLst>
          </p:cNvPr>
          <p:cNvPicPr>
            <a:picLocks noChangeAspect="1"/>
          </p:cNvPicPr>
          <p:nvPr/>
        </p:nvPicPr>
        <p:blipFill>
          <a:blip r:embed="rId8"/>
          <a:stretch>
            <a:fillRect/>
          </a:stretch>
        </p:blipFill>
        <p:spPr>
          <a:xfrm>
            <a:off x="3105149" y="1452353"/>
            <a:ext cx="5981700" cy="4171950"/>
          </a:xfrm>
          <a:prstGeom prst="rect">
            <a:avLst/>
          </a:prstGeom>
        </p:spPr>
      </p:pic>
      <p:sp>
        <p:nvSpPr>
          <p:cNvPr id="2" name="Oval 1">
            <a:extLst>
              <a:ext uri="{FF2B5EF4-FFF2-40B4-BE49-F238E27FC236}">
                <a16:creationId xmlns:a16="http://schemas.microsoft.com/office/drawing/2014/main" id="{5FA6AC5D-D069-4F11-9384-823D675279FB}"/>
              </a:ext>
            </a:extLst>
          </p:cNvPr>
          <p:cNvSpPr/>
          <p:nvPr/>
        </p:nvSpPr>
        <p:spPr>
          <a:xfrm>
            <a:off x="4001984" y="1995055"/>
            <a:ext cx="938151" cy="3562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2AF2B9F-BC71-4CFB-8391-8B394340C475}"/>
              </a:ext>
            </a:extLst>
          </p:cNvPr>
          <p:cNvSpPr/>
          <p:nvPr/>
        </p:nvSpPr>
        <p:spPr>
          <a:xfrm>
            <a:off x="8025740" y="3034528"/>
            <a:ext cx="938151" cy="3562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D83F04-173B-4BB7-8A61-DF757A05106B}"/>
              </a:ext>
            </a:extLst>
          </p:cNvPr>
          <p:cNvSpPr txBox="1"/>
          <p:nvPr/>
        </p:nvSpPr>
        <p:spPr>
          <a:xfrm>
            <a:off x="4001984" y="1574275"/>
            <a:ext cx="1460665" cy="477054"/>
          </a:xfrm>
          <a:prstGeom prst="rect">
            <a:avLst/>
          </a:prstGeom>
          <a:noFill/>
        </p:spPr>
        <p:txBody>
          <a:bodyPr wrap="square" rtlCol="0">
            <a:spAutoFit/>
          </a:bodyPr>
          <a:lstStyle/>
          <a:p>
            <a:pPr algn="ctr"/>
            <a:r>
              <a:rPr lang="en-US" sz="2500" dirty="0"/>
              <a:t>18.25%</a:t>
            </a:r>
          </a:p>
        </p:txBody>
      </p:sp>
      <p:sp>
        <p:nvSpPr>
          <p:cNvPr id="13" name="TextBox 12">
            <a:extLst>
              <a:ext uri="{FF2B5EF4-FFF2-40B4-BE49-F238E27FC236}">
                <a16:creationId xmlns:a16="http://schemas.microsoft.com/office/drawing/2014/main" id="{496AF208-1DE3-4209-8A85-AFA28766D407}"/>
              </a:ext>
            </a:extLst>
          </p:cNvPr>
          <p:cNvSpPr txBox="1"/>
          <p:nvPr/>
        </p:nvSpPr>
        <p:spPr>
          <a:xfrm>
            <a:off x="7626184" y="3541248"/>
            <a:ext cx="1460665" cy="477054"/>
          </a:xfrm>
          <a:prstGeom prst="rect">
            <a:avLst/>
          </a:prstGeom>
          <a:noFill/>
        </p:spPr>
        <p:txBody>
          <a:bodyPr wrap="square" rtlCol="0">
            <a:spAutoFit/>
          </a:bodyPr>
          <a:lstStyle/>
          <a:p>
            <a:pPr algn="ctr"/>
            <a:r>
              <a:rPr lang="en-US" sz="2500" dirty="0"/>
              <a:t>10.86%</a:t>
            </a:r>
          </a:p>
        </p:txBody>
      </p:sp>
      <p:sp>
        <p:nvSpPr>
          <p:cNvPr id="15" name="Rectangle 3">
            <a:extLst>
              <a:ext uri="{FF2B5EF4-FFF2-40B4-BE49-F238E27FC236}">
                <a16:creationId xmlns:a16="http://schemas.microsoft.com/office/drawing/2014/main" id="{97958FE1-8767-474C-967A-D13116757823}"/>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DFA75BA9-58E9-4002-9620-05223876A198}"/>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6B8133B6-4F82-4118-8C8D-B66C455D7CCB}"/>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C9D27FC-7D49-4743-BF6A-B34B9C1AB4C8}"/>
              </a:ext>
            </a:extLst>
          </p:cNvPr>
          <p:cNvPicPr>
            <a:picLocks noChangeAspect="1"/>
          </p:cNvPicPr>
          <p:nvPr/>
        </p:nvPicPr>
        <p:blipFill>
          <a:blip r:embed="rId4"/>
          <a:stretch>
            <a:fillRect/>
          </a:stretch>
        </p:blipFill>
        <p:spPr>
          <a:xfrm>
            <a:off x="10712750" y="6173571"/>
            <a:ext cx="1618735" cy="802566"/>
          </a:xfrm>
          <a:prstGeom prst="rect">
            <a:avLst/>
          </a:prstGeom>
        </p:spPr>
      </p:pic>
      <p:pic>
        <p:nvPicPr>
          <p:cNvPr id="21" name="Picture 2">
            <a:extLst>
              <a:ext uri="{FF2B5EF4-FFF2-40B4-BE49-F238E27FC236}">
                <a16:creationId xmlns:a16="http://schemas.microsoft.com/office/drawing/2014/main" id="{2A2F8A04-3E3A-4644-923A-24C5ED27FE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9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171996"/>
          </a:xfrm>
        </p:spPr>
        <p:txBody>
          <a:bodyPr>
            <a:normAutofit/>
          </a:bodyPr>
          <a:lstStyle/>
          <a:p>
            <a:pPr algn="ctr"/>
            <a:r>
              <a:rPr lang="en-US" b="1" dirty="0"/>
              <a:t>Aims</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Ambulance outline">
            <a:extLst>
              <a:ext uri="{FF2B5EF4-FFF2-40B4-BE49-F238E27FC236}">
                <a16:creationId xmlns:a16="http://schemas.microsoft.com/office/drawing/2014/main" id="{EDF51657-AAB4-421C-8D39-E5240D1AE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250" y="3006881"/>
            <a:ext cx="914400" cy="914400"/>
          </a:xfrm>
          <a:prstGeom prst="rect">
            <a:avLst/>
          </a:prstGeom>
        </p:spPr>
      </p:pic>
      <p:pic>
        <p:nvPicPr>
          <p:cNvPr id="13" name="Graphic 12" descr="Cpr outline">
            <a:extLst>
              <a:ext uri="{FF2B5EF4-FFF2-40B4-BE49-F238E27FC236}">
                <a16:creationId xmlns:a16="http://schemas.microsoft.com/office/drawing/2014/main" id="{1AEEAC9A-C0B8-4E4E-8F67-C0DB9BA623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3250" y="1772417"/>
            <a:ext cx="914400" cy="914400"/>
          </a:xfrm>
          <a:prstGeom prst="rect">
            <a:avLst/>
          </a:prstGeom>
        </p:spPr>
      </p:pic>
      <p:pic>
        <p:nvPicPr>
          <p:cNvPr id="26" name="Graphic 25" descr="Inpatient outline">
            <a:extLst>
              <a:ext uri="{FF2B5EF4-FFF2-40B4-BE49-F238E27FC236}">
                <a16:creationId xmlns:a16="http://schemas.microsoft.com/office/drawing/2014/main" id="{5EE2918E-2620-457F-968C-11D8691B64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3250" y="4241345"/>
            <a:ext cx="914400" cy="914400"/>
          </a:xfrm>
          <a:prstGeom prst="rect">
            <a:avLst/>
          </a:prstGeom>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73571"/>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EC026AA-6695-4EE2-B493-F8009D8BF793}"/>
              </a:ext>
            </a:extLst>
          </p:cNvPr>
          <p:cNvSpPr txBox="1"/>
          <p:nvPr/>
        </p:nvSpPr>
        <p:spPr>
          <a:xfrm>
            <a:off x="1983179" y="1732710"/>
            <a:ext cx="9001495" cy="954107"/>
          </a:xfrm>
          <a:prstGeom prst="rect">
            <a:avLst/>
          </a:prstGeom>
          <a:noFill/>
        </p:spPr>
        <p:txBody>
          <a:bodyPr wrap="square" rtlCol="0">
            <a:spAutoFit/>
          </a:bodyPr>
          <a:lstStyle/>
          <a:p>
            <a:r>
              <a:rPr lang="en-US" sz="2800" dirty="0"/>
              <a:t>Determine the contemporary national trends of non-operative management of pediatric blunt splenic injury</a:t>
            </a:r>
          </a:p>
        </p:txBody>
      </p:sp>
      <p:sp>
        <p:nvSpPr>
          <p:cNvPr id="21" name="TextBox 20">
            <a:extLst>
              <a:ext uri="{FF2B5EF4-FFF2-40B4-BE49-F238E27FC236}">
                <a16:creationId xmlns:a16="http://schemas.microsoft.com/office/drawing/2014/main" id="{920CC0C9-A709-4982-A5D7-3436BEEE95CC}"/>
              </a:ext>
            </a:extLst>
          </p:cNvPr>
          <p:cNvSpPr txBox="1"/>
          <p:nvPr/>
        </p:nvSpPr>
        <p:spPr>
          <a:xfrm>
            <a:off x="1983178" y="3022151"/>
            <a:ext cx="9001495" cy="954107"/>
          </a:xfrm>
          <a:prstGeom prst="rect">
            <a:avLst/>
          </a:prstGeom>
          <a:noFill/>
        </p:spPr>
        <p:txBody>
          <a:bodyPr wrap="square" rtlCol="0">
            <a:spAutoFit/>
          </a:bodyPr>
          <a:lstStyle/>
          <a:p>
            <a:r>
              <a:rPr lang="en-US" sz="2800" dirty="0"/>
              <a:t>Determine which factors contribute to nonoperative management of pediatric blunt splenic injury</a:t>
            </a:r>
          </a:p>
        </p:txBody>
      </p:sp>
      <p:sp>
        <p:nvSpPr>
          <p:cNvPr id="22" name="TextBox 21">
            <a:extLst>
              <a:ext uri="{FF2B5EF4-FFF2-40B4-BE49-F238E27FC236}">
                <a16:creationId xmlns:a16="http://schemas.microsoft.com/office/drawing/2014/main" id="{4F33A3AD-A1A9-434C-8CEA-270107136049}"/>
              </a:ext>
            </a:extLst>
          </p:cNvPr>
          <p:cNvSpPr txBox="1"/>
          <p:nvPr/>
        </p:nvSpPr>
        <p:spPr>
          <a:xfrm>
            <a:off x="1983178" y="4256615"/>
            <a:ext cx="9001495" cy="954107"/>
          </a:xfrm>
          <a:prstGeom prst="rect">
            <a:avLst/>
          </a:prstGeom>
          <a:noFill/>
        </p:spPr>
        <p:txBody>
          <a:bodyPr wrap="square" rtlCol="0">
            <a:spAutoFit/>
          </a:bodyPr>
          <a:lstStyle/>
          <a:p>
            <a:r>
              <a:rPr lang="en-US" sz="2800" dirty="0"/>
              <a:t>Compare the hospital charges between operative and nonoperative management in pediatric blunt splenic injury </a:t>
            </a:r>
          </a:p>
        </p:txBody>
      </p:sp>
    </p:spTree>
    <p:extLst>
      <p:ext uri="{BB962C8B-B14F-4D97-AF65-F5344CB8AC3E}">
        <p14:creationId xmlns:p14="http://schemas.microsoft.com/office/powerpoint/2010/main" val="428649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171996"/>
          </a:xfrm>
        </p:spPr>
        <p:txBody>
          <a:bodyPr>
            <a:normAutofit/>
          </a:bodyPr>
          <a:lstStyle/>
          <a:p>
            <a:pPr algn="ctr"/>
            <a:r>
              <a:rPr lang="en-US" b="1" dirty="0"/>
              <a:t>Methods</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73571"/>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EC026AA-6695-4EE2-B493-F8009D8BF793}"/>
              </a:ext>
            </a:extLst>
          </p:cNvPr>
          <p:cNvSpPr txBox="1"/>
          <p:nvPr/>
        </p:nvSpPr>
        <p:spPr>
          <a:xfrm>
            <a:off x="1983177" y="1330039"/>
            <a:ext cx="9001495" cy="1815882"/>
          </a:xfrm>
          <a:prstGeom prst="rect">
            <a:avLst/>
          </a:prstGeom>
          <a:noFill/>
        </p:spPr>
        <p:txBody>
          <a:bodyPr wrap="square" rtlCol="0">
            <a:spAutoFit/>
          </a:bodyPr>
          <a:lstStyle/>
          <a:p>
            <a:r>
              <a:rPr lang="en-US" sz="2800" dirty="0"/>
              <a:t>Kid’s Inpatient database (KID) queried  </a:t>
            </a:r>
          </a:p>
          <a:p>
            <a:pPr marL="914400" lvl="1" indent="-457200">
              <a:buFont typeface="Arial" panose="020B0604020202020204" pitchFamily="34" charset="0"/>
              <a:buChar char="•"/>
            </a:pPr>
            <a:r>
              <a:rPr lang="en-US" sz="2800" dirty="0"/>
              <a:t>2012</a:t>
            </a:r>
          </a:p>
          <a:p>
            <a:pPr marL="914400" lvl="1" indent="-457200">
              <a:buFont typeface="Arial" panose="020B0604020202020204" pitchFamily="34" charset="0"/>
              <a:buChar char="•"/>
            </a:pPr>
            <a:r>
              <a:rPr lang="en-US" sz="2800" dirty="0"/>
              <a:t>2016</a:t>
            </a:r>
          </a:p>
          <a:p>
            <a:pPr marL="914400" lvl="1" indent="-457200">
              <a:buFont typeface="Arial" panose="020B0604020202020204" pitchFamily="34" charset="0"/>
              <a:buChar char="•"/>
            </a:pPr>
            <a:r>
              <a:rPr lang="en-US" sz="2800" dirty="0"/>
              <a:t>2019</a:t>
            </a:r>
          </a:p>
        </p:txBody>
      </p:sp>
      <p:pic>
        <p:nvPicPr>
          <p:cNvPr id="2" name="Picture 1">
            <a:extLst>
              <a:ext uri="{FF2B5EF4-FFF2-40B4-BE49-F238E27FC236}">
                <a16:creationId xmlns:a16="http://schemas.microsoft.com/office/drawing/2014/main" id="{A26640DE-74B0-48B1-8760-0F3154919424}"/>
              </a:ext>
            </a:extLst>
          </p:cNvPr>
          <p:cNvPicPr>
            <a:picLocks noChangeAspect="1"/>
          </p:cNvPicPr>
          <p:nvPr/>
        </p:nvPicPr>
        <p:blipFill>
          <a:blip r:embed="rId6"/>
          <a:stretch>
            <a:fillRect/>
          </a:stretch>
        </p:blipFill>
        <p:spPr>
          <a:xfrm>
            <a:off x="538593" y="1778320"/>
            <a:ext cx="1043714" cy="917525"/>
          </a:xfrm>
          <a:prstGeom prst="rect">
            <a:avLst/>
          </a:prstGeom>
        </p:spPr>
      </p:pic>
      <p:pic>
        <p:nvPicPr>
          <p:cNvPr id="5" name="Graphic 4" descr="Children outline">
            <a:extLst>
              <a:ext uri="{FF2B5EF4-FFF2-40B4-BE49-F238E27FC236}">
                <a16:creationId xmlns:a16="http://schemas.microsoft.com/office/drawing/2014/main" id="{2C264ADD-C92F-4344-A9AD-B87F83D811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47328" y="3777824"/>
            <a:ext cx="914400" cy="914400"/>
          </a:xfrm>
          <a:prstGeom prst="rect">
            <a:avLst/>
          </a:prstGeom>
        </p:spPr>
      </p:pic>
      <p:pic>
        <p:nvPicPr>
          <p:cNvPr id="12" name="Graphic 11" descr="Arrow Right with solid fill">
            <a:extLst>
              <a:ext uri="{FF2B5EF4-FFF2-40B4-BE49-F238E27FC236}">
                <a16:creationId xmlns:a16="http://schemas.microsoft.com/office/drawing/2014/main" id="{970E0AB5-3DE5-4078-9ECA-418CEFD1D69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86923" y="3817009"/>
            <a:ext cx="1499616" cy="914400"/>
          </a:xfrm>
          <a:prstGeom prst="rect">
            <a:avLst/>
          </a:prstGeom>
        </p:spPr>
      </p:pic>
      <p:sp>
        <p:nvSpPr>
          <p:cNvPr id="23" name="TextBox 22">
            <a:extLst>
              <a:ext uri="{FF2B5EF4-FFF2-40B4-BE49-F238E27FC236}">
                <a16:creationId xmlns:a16="http://schemas.microsoft.com/office/drawing/2014/main" id="{4187EEF3-A00B-478C-8D4E-33AAF833610D}"/>
              </a:ext>
            </a:extLst>
          </p:cNvPr>
          <p:cNvSpPr txBox="1"/>
          <p:nvPr/>
        </p:nvSpPr>
        <p:spPr>
          <a:xfrm>
            <a:off x="5119241" y="3665709"/>
            <a:ext cx="2184310" cy="646331"/>
          </a:xfrm>
          <a:prstGeom prst="rect">
            <a:avLst/>
          </a:prstGeom>
          <a:noFill/>
        </p:spPr>
        <p:txBody>
          <a:bodyPr wrap="square" rtlCol="0">
            <a:spAutoFit/>
          </a:bodyPr>
          <a:lstStyle/>
          <a:p>
            <a:r>
              <a:rPr lang="en-US" dirty="0"/>
              <a:t>ICD9 and 10 Codes</a:t>
            </a:r>
          </a:p>
          <a:p>
            <a:endParaRPr lang="en-US" dirty="0"/>
          </a:p>
        </p:txBody>
      </p:sp>
      <p:sp>
        <p:nvSpPr>
          <p:cNvPr id="24" name="Rectangle 23">
            <a:extLst>
              <a:ext uri="{FF2B5EF4-FFF2-40B4-BE49-F238E27FC236}">
                <a16:creationId xmlns:a16="http://schemas.microsoft.com/office/drawing/2014/main" id="{6060F18B-7073-41CC-94FF-A067954B5C36}"/>
              </a:ext>
            </a:extLst>
          </p:cNvPr>
          <p:cNvSpPr/>
          <p:nvPr/>
        </p:nvSpPr>
        <p:spPr>
          <a:xfrm>
            <a:off x="3279648" y="3304942"/>
            <a:ext cx="5632704" cy="181588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Group of people outline">
            <a:extLst>
              <a:ext uri="{FF2B5EF4-FFF2-40B4-BE49-F238E27FC236}">
                <a16:creationId xmlns:a16="http://schemas.microsoft.com/office/drawing/2014/main" id="{8658DBEE-A23A-4F28-AD88-C4372A0181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76086" y="3817009"/>
            <a:ext cx="914400" cy="914400"/>
          </a:xfrm>
          <a:prstGeom prst="rect">
            <a:avLst/>
          </a:prstGeom>
        </p:spPr>
      </p:pic>
      <p:pic>
        <p:nvPicPr>
          <p:cNvPr id="25" name="Picture 24">
            <a:extLst>
              <a:ext uri="{FF2B5EF4-FFF2-40B4-BE49-F238E27FC236}">
                <a16:creationId xmlns:a16="http://schemas.microsoft.com/office/drawing/2014/main" id="{2DAB00A3-F5E1-432F-A3E2-EE74962C9EEB}"/>
              </a:ext>
            </a:extLst>
          </p:cNvPr>
          <p:cNvPicPr>
            <a:picLocks noChangeAspect="1"/>
          </p:cNvPicPr>
          <p:nvPr/>
        </p:nvPicPr>
        <p:blipFill rotWithShape="1">
          <a:blip r:embed="rId13"/>
          <a:srcRect l="40148" r="40361" b="49437"/>
          <a:stretch/>
        </p:blipFill>
        <p:spPr>
          <a:xfrm>
            <a:off x="4243260" y="3815741"/>
            <a:ext cx="178217" cy="467612"/>
          </a:xfrm>
          <a:prstGeom prst="rect">
            <a:avLst/>
          </a:prstGeom>
        </p:spPr>
      </p:pic>
      <p:pic>
        <p:nvPicPr>
          <p:cNvPr id="29" name="Picture 28">
            <a:extLst>
              <a:ext uri="{FF2B5EF4-FFF2-40B4-BE49-F238E27FC236}">
                <a16:creationId xmlns:a16="http://schemas.microsoft.com/office/drawing/2014/main" id="{4D07EDE4-6091-4F50-BBBE-3D51E2E976E1}"/>
              </a:ext>
            </a:extLst>
          </p:cNvPr>
          <p:cNvPicPr>
            <a:picLocks noChangeAspect="1"/>
          </p:cNvPicPr>
          <p:nvPr/>
        </p:nvPicPr>
        <p:blipFill rotWithShape="1">
          <a:blip r:embed="rId13"/>
          <a:srcRect l="58513" r="21998" b="49059"/>
          <a:stretch/>
        </p:blipFill>
        <p:spPr>
          <a:xfrm>
            <a:off x="4411173" y="3817504"/>
            <a:ext cx="178217" cy="465849"/>
          </a:xfrm>
          <a:prstGeom prst="rect">
            <a:avLst/>
          </a:prstGeom>
        </p:spPr>
      </p:pic>
      <p:pic>
        <p:nvPicPr>
          <p:cNvPr id="30" name="Picture 29">
            <a:extLst>
              <a:ext uri="{FF2B5EF4-FFF2-40B4-BE49-F238E27FC236}">
                <a16:creationId xmlns:a16="http://schemas.microsoft.com/office/drawing/2014/main" id="{44CC38FE-34FA-4553-9D4C-D7BD148F0DAA}"/>
              </a:ext>
            </a:extLst>
          </p:cNvPr>
          <p:cNvPicPr>
            <a:picLocks noChangeAspect="1"/>
          </p:cNvPicPr>
          <p:nvPr/>
        </p:nvPicPr>
        <p:blipFill rotWithShape="1">
          <a:blip r:embed="rId13"/>
          <a:srcRect l="40256" t="50157" r="21895"/>
          <a:stretch/>
        </p:blipFill>
        <p:spPr>
          <a:xfrm>
            <a:off x="4243261" y="4274209"/>
            <a:ext cx="346130" cy="455798"/>
          </a:xfrm>
          <a:prstGeom prst="rect">
            <a:avLst/>
          </a:prstGeom>
        </p:spPr>
      </p:pic>
      <p:sp>
        <p:nvSpPr>
          <p:cNvPr id="21" name="TextBox 20">
            <a:extLst>
              <a:ext uri="{FF2B5EF4-FFF2-40B4-BE49-F238E27FC236}">
                <a16:creationId xmlns:a16="http://schemas.microsoft.com/office/drawing/2014/main" id="{667FCA80-14F7-4718-93D4-3F1129EA9EA1}"/>
              </a:ext>
            </a:extLst>
          </p:cNvPr>
          <p:cNvSpPr txBox="1"/>
          <p:nvPr/>
        </p:nvSpPr>
        <p:spPr>
          <a:xfrm>
            <a:off x="5003845" y="4370912"/>
            <a:ext cx="2184310" cy="369332"/>
          </a:xfrm>
          <a:prstGeom prst="rect">
            <a:avLst/>
          </a:prstGeom>
          <a:noFill/>
        </p:spPr>
        <p:txBody>
          <a:bodyPr wrap="square" rtlCol="0">
            <a:spAutoFit/>
          </a:bodyPr>
          <a:lstStyle/>
          <a:p>
            <a:pPr algn="ctr"/>
            <a:r>
              <a:rPr lang="en-US" dirty="0"/>
              <a:t>≤ 16 years</a:t>
            </a:r>
          </a:p>
        </p:txBody>
      </p:sp>
    </p:spTree>
    <p:extLst>
      <p:ext uri="{BB962C8B-B14F-4D97-AF65-F5344CB8AC3E}">
        <p14:creationId xmlns:p14="http://schemas.microsoft.com/office/powerpoint/2010/main" val="188220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171996"/>
          </a:xfrm>
        </p:spPr>
        <p:txBody>
          <a:bodyPr>
            <a:normAutofit/>
          </a:bodyPr>
          <a:lstStyle/>
          <a:p>
            <a:pPr algn="ctr"/>
            <a:r>
              <a:rPr lang="en-US" b="1" dirty="0"/>
              <a:t>Methods</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73571"/>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Children outline">
            <a:extLst>
              <a:ext uri="{FF2B5EF4-FFF2-40B4-BE49-F238E27FC236}">
                <a16:creationId xmlns:a16="http://schemas.microsoft.com/office/drawing/2014/main" id="{EA241088-13E7-47B0-8A7D-24C0DEFB2E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2742" y="2785463"/>
            <a:ext cx="1122829" cy="1122829"/>
          </a:xfrm>
          <a:prstGeom prst="rect">
            <a:avLst/>
          </a:prstGeom>
        </p:spPr>
      </p:pic>
      <p:pic>
        <p:nvPicPr>
          <p:cNvPr id="6" name="Graphic 5" descr="Arrow Right with solid fill">
            <a:extLst>
              <a:ext uri="{FF2B5EF4-FFF2-40B4-BE49-F238E27FC236}">
                <a16:creationId xmlns:a16="http://schemas.microsoft.com/office/drawing/2014/main" id="{DA39567D-5BA9-48F3-930A-3753BAD42C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12229" y="2900716"/>
            <a:ext cx="1497874" cy="914400"/>
          </a:xfrm>
          <a:prstGeom prst="rect">
            <a:avLst/>
          </a:prstGeom>
        </p:spPr>
      </p:pic>
      <p:sp>
        <p:nvSpPr>
          <p:cNvPr id="9" name="TextBox 8">
            <a:extLst>
              <a:ext uri="{FF2B5EF4-FFF2-40B4-BE49-F238E27FC236}">
                <a16:creationId xmlns:a16="http://schemas.microsoft.com/office/drawing/2014/main" id="{ABA03486-C3FE-4347-9980-07073BB5BF24}"/>
              </a:ext>
            </a:extLst>
          </p:cNvPr>
          <p:cNvSpPr txBox="1"/>
          <p:nvPr/>
        </p:nvSpPr>
        <p:spPr>
          <a:xfrm>
            <a:off x="7143362" y="1955646"/>
            <a:ext cx="2882535" cy="461665"/>
          </a:xfrm>
          <a:prstGeom prst="rect">
            <a:avLst/>
          </a:prstGeom>
          <a:noFill/>
          <a:ln>
            <a:solidFill>
              <a:schemeClr val="tx1"/>
            </a:solidFill>
          </a:ln>
        </p:spPr>
        <p:txBody>
          <a:bodyPr wrap="square" rtlCol="0">
            <a:spAutoFit/>
          </a:bodyPr>
          <a:lstStyle/>
          <a:p>
            <a:pPr algn="ctr"/>
            <a:r>
              <a:rPr lang="en-US" sz="2400" dirty="0"/>
              <a:t>Nonoperative</a:t>
            </a:r>
            <a:r>
              <a:rPr lang="en-US" dirty="0"/>
              <a:t> </a:t>
            </a:r>
          </a:p>
        </p:txBody>
      </p:sp>
      <p:sp>
        <p:nvSpPr>
          <p:cNvPr id="31" name="TextBox 30">
            <a:extLst>
              <a:ext uri="{FF2B5EF4-FFF2-40B4-BE49-F238E27FC236}">
                <a16:creationId xmlns:a16="http://schemas.microsoft.com/office/drawing/2014/main" id="{077FBEDE-9E3D-47E2-A20E-1C30405ACB55}"/>
              </a:ext>
            </a:extLst>
          </p:cNvPr>
          <p:cNvSpPr txBox="1"/>
          <p:nvPr/>
        </p:nvSpPr>
        <p:spPr>
          <a:xfrm>
            <a:off x="7154498" y="4268720"/>
            <a:ext cx="2882535" cy="461665"/>
          </a:xfrm>
          <a:prstGeom prst="rect">
            <a:avLst/>
          </a:prstGeom>
          <a:noFill/>
          <a:ln>
            <a:solidFill>
              <a:schemeClr val="tx1"/>
            </a:solidFill>
          </a:ln>
        </p:spPr>
        <p:txBody>
          <a:bodyPr wrap="square" rtlCol="0">
            <a:spAutoFit/>
          </a:bodyPr>
          <a:lstStyle/>
          <a:p>
            <a:pPr algn="ctr"/>
            <a:r>
              <a:rPr lang="en-US" sz="2400" dirty="0"/>
              <a:t>Operative</a:t>
            </a:r>
            <a:r>
              <a:rPr lang="en-US" dirty="0"/>
              <a:t>       </a:t>
            </a:r>
          </a:p>
        </p:txBody>
      </p:sp>
      <p:sp>
        <p:nvSpPr>
          <p:cNvPr id="32" name="TextBox 31">
            <a:extLst>
              <a:ext uri="{FF2B5EF4-FFF2-40B4-BE49-F238E27FC236}">
                <a16:creationId xmlns:a16="http://schemas.microsoft.com/office/drawing/2014/main" id="{0BA297B9-F4A5-40D1-870B-FCC0F83186C3}"/>
              </a:ext>
            </a:extLst>
          </p:cNvPr>
          <p:cNvSpPr txBox="1"/>
          <p:nvPr/>
        </p:nvSpPr>
        <p:spPr>
          <a:xfrm>
            <a:off x="7154497" y="3116047"/>
            <a:ext cx="2882536" cy="461665"/>
          </a:xfrm>
          <a:prstGeom prst="rect">
            <a:avLst/>
          </a:prstGeom>
          <a:noFill/>
          <a:ln>
            <a:solidFill>
              <a:schemeClr val="tx1"/>
            </a:solidFill>
          </a:ln>
        </p:spPr>
        <p:txBody>
          <a:bodyPr wrap="square" rtlCol="0">
            <a:spAutoFit/>
          </a:bodyPr>
          <a:lstStyle/>
          <a:p>
            <a:pPr algn="ctr"/>
            <a:r>
              <a:rPr lang="en-US" sz="2400" dirty="0"/>
              <a:t>Angioembolization</a:t>
            </a:r>
            <a:r>
              <a:rPr lang="en-US" dirty="0"/>
              <a:t> </a:t>
            </a:r>
          </a:p>
        </p:txBody>
      </p:sp>
      <p:sp>
        <p:nvSpPr>
          <p:cNvPr id="10" name="TextBox 9">
            <a:extLst>
              <a:ext uri="{FF2B5EF4-FFF2-40B4-BE49-F238E27FC236}">
                <a16:creationId xmlns:a16="http://schemas.microsoft.com/office/drawing/2014/main" id="{9A892F63-D7E0-4F12-9D90-7A6413CCBB6E}"/>
              </a:ext>
            </a:extLst>
          </p:cNvPr>
          <p:cNvSpPr txBox="1"/>
          <p:nvPr/>
        </p:nvSpPr>
        <p:spPr>
          <a:xfrm>
            <a:off x="2348981" y="2331216"/>
            <a:ext cx="2629989" cy="2031325"/>
          </a:xfrm>
          <a:prstGeom prst="rect">
            <a:avLst/>
          </a:prstGeom>
          <a:noFill/>
          <a:ln>
            <a:solidFill>
              <a:schemeClr val="tx1"/>
            </a:solidFill>
          </a:ln>
        </p:spPr>
        <p:txBody>
          <a:bodyPr wrap="square" rtlCol="0">
            <a:spAutoFit/>
          </a:bodyPr>
          <a:lstStyle/>
          <a:p>
            <a:pPr algn="ctr"/>
            <a:r>
              <a:rPr lang="en-US" dirty="0"/>
              <a:t>Demographics</a:t>
            </a:r>
          </a:p>
          <a:p>
            <a:pPr algn="ctr"/>
            <a:endParaRPr lang="en-US" dirty="0"/>
          </a:p>
          <a:p>
            <a:pPr algn="ctr"/>
            <a:r>
              <a:rPr lang="en-US" dirty="0"/>
              <a:t>Injury grade</a:t>
            </a:r>
          </a:p>
          <a:p>
            <a:pPr algn="ctr"/>
            <a:endParaRPr lang="en-US" dirty="0"/>
          </a:p>
          <a:p>
            <a:pPr algn="ctr"/>
            <a:r>
              <a:rPr lang="en-US" dirty="0"/>
              <a:t>Hospital factors</a:t>
            </a:r>
          </a:p>
          <a:p>
            <a:pPr algn="ctr"/>
            <a:endParaRPr lang="en-US" dirty="0"/>
          </a:p>
          <a:p>
            <a:pPr algn="ctr"/>
            <a:r>
              <a:rPr lang="en-US" dirty="0"/>
              <a:t>Hospital Charges</a:t>
            </a:r>
          </a:p>
        </p:txBody>
      </p:sp>
      <p:pic>
        <p:nvPicPr>
          <p:cNvPr id="33" name="Graphic 32" descr="Arrow Right with solid fill">
            <a:extLst>
              <a:ext uri="{FF2B5EF4-FFF2-40B4-BE49-F238E27FC236}">
                <a16:creationId xmlns:a16="http://schemas.microsoft.com/office/drawing/2014/main" id="{80A723FA-EAA7-45DC-AFA0-BA689FC295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119296">
            <a:off x="5192161" y="3755723"/>
            <a:ext cx="1497874" cy="914400"/>
          </a:xfrm>
          <a:prstGeom prst="rect">
            <a:avLst/>
          </a:prstGeom>
        </p:spPr>
      </p:pic>
      <p:pic>
        <p:nvPicPr>
          <p:cNvPr id="34" name="Graphic 33" descr="Arrow Right with solid fill">
            <a:extLst>
              <a:ext uri="{FF2B5EF4-FFF2-40B4-BE49-F238E27FC236}">
                <a16:creationId xmlns:a16="http://schemas.microsoft.com/office/drawing/2014/main" id="{C31141BA-4B60-40DD-AECF-ACD3921777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321597">
            <a:off x="5312229" y="2060130"/>
            <a:ext cx="1497874" cy="914400"/>
          </a:xfrm>
          <a:prstGeom prst="rect">
            <a:avLst/>
          </a:prstGeom>
        </p:spPr>
      </p:pic>
    </p:spTree>
    <p:extLst>
      <p:ext uri="{BB962C8B-B14F-4D97-AF65-F5344CB8AC3E}">
        <p14:creationId xmlns:p14="http://schemas.microsoft.com/office/powerpoint/2010/main" val="161305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4F5F1D-2D4E-3E4C-B1FC-AF69838AA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968" y="0"/>
            <a:ext cx="4296032" cy="824838"/>
          </a:xfrm>
          <a:prstGeom prst="rect">
            <a:avLst/>
          </a:prstGeom>
        </p:spPr>
      </p:pic>
      <p:pic>
        <p:nvPicPr>
          <p:cNvPr id="3" name="Picture 2">
            <a:extLst>
              <a:ext uri="{FF2B5EF4-FFF2-40B4-BE49-F238E27FC236}">
                <a16:creationId xmlns:a16="http://schemas.microsoft.com/office/drawing/2014/main" id="{69F7ECC5-5C6E-4D48-8B94-9385D681458D}"/>
              </a:ext>
            </a:extLst>
          </p:cNvPr>
          <p:cNvPicPr>
            <a:picLocks noChangeAspect="1"/>
          </p:cNvPicPr>
          <p:nvPr/>
        </p:nvPicPr>
        <p:blipFill>
          <a:blip r:embed="rId4"/>
          <a:stretch>
            <a:fillRect/>
          </a:stretch>
        </p:blipFill>
        <p:spPr>
          <a:xfrm>
            <a:off x="10674350" y="6176360"/>
            <a:ext cx="1618735" cy="802566"/>
          </a:xfrm>
          <a:prstGeom prst="rect">
            <a:avLst/>
          </a:prstGeom>
        </p:spPr>
      </p:pic>
      <p:sp>
        <p:nvSpPr>
          <p:cNvPr id="11" name="Title 3">
            <a:extLst>
              <a:ext uri="{FF2B5EF4-FFF2-40B4-BE49-F238E27FC236}">
                <a16:creationId xmlns:a16="http://schemas.microsoft.com/office/drawing/2014/main" id="{4B8646EF-7268-E64B-9D06-AE8B536A640F}"/>
              </a:ext>
            </a:extLst>
          </p:cNvPr>
          <p:cNvSpPr>
            <a:spLocks noGrp="1"/>
          </p:cNvSpPr>
          <p:nvPr>
            <p:ph type="title"/>
          </p:nvPr>
        </p:nvSpPr>
        <p:spPr>
          <a:xfrm>
            <a:off x="1517650" y="280357"/>
            <a:ext cx="9156700" cy="1171996"/>
          </a:xfrm>
        </p:spPr>
        <p:txBody>
          <a:bodyPr>
            <a:normAutofit/>
          </a:bodyPr>
          <a:lstStyle/>
          <a:p>
            <a:pPr algn="ctr"/>
            <a:r>
              <a:rPr lang="en-US" b="1" dirty="0"/>
              <a:t>Demographic and characteristics</a:t>
            </a:r>
          </a:p>
        </p:txBody>
      </p:sp>
      <p:pic>
        <p:nvPicPr>
          <p:cNvPr id="16" name="Picture 2">
            <a:extLst>
              <a:ext uri="{FF2B5EF4-FFF2-40B4-BE49-F238E27FC236}">
                <a16:creationId xmlns:a16="http://schemas.microsoft.com/office/drawing/2014/main" id="{ECB459DA-5D1D-41B1-A9FC-4EBEA1360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1" y="6176360"/>
            <a:ext cx="637024" cy="6352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A5E9775A-4BCD-44E4-A01D-B18BFB111220}"/>
              </a:ext>
            </a:extLst>
          </p:cNvPr>
          <p:cNvSpPr/>
          <p:nvPr/>
        </p:nvSpPr>
        <p:spPr>
          <a:xfrm>
            <a:off x="0" y="6173571"/>
            <a:ext cx="12192000" cy="674016"/>
          </a:xfrm>
          <a:custGeom>
            <a:avLst/>
            <a:gdLst>
              <a:gd name="connsiteX0" fmla="*/ 0 w 12192000"/>
              <a:gd name="connsiteY0" fmla="*/ 0 h 635270"/>
              <a:gd name="connsiteX1" fmla="*/ 12192000 w 12192000"/>
              <a:gd name="connsiteY1" fmla="*/ 0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35270"/>
              <a:gd name="connsiteX1" fmla="*/ 12176501 w 12192000"/>
              <a:gd name="connsiteY1" fmla="*/ 185979 h 635270"/>
              <a:gd name="connsiteX2" fmla="*/ 12192000 w 12192000"/>
              <a:gd name="connsiteY2" fmla="*/ 635270 h 635270"/>
              <a:gd name="connsiteX3" fmla="*/ 0 w 12192000"/>
              <a:gd name="connsiteY3" fmla="*/ 635270 h 635270"/>
              <a:gd name="connsiteX4" fmla="*/ 0 w 12192000"/>
              <a:gd name="connsiteY4" fmla="*/ 0 h 635270"/>
              <a:gd name="connsiteX0" fmla="*/ 0 w 12192000"/>
              <a:gd name="connsiteY0" fmla="*/ 0 h 674016"/>
              <a:gd name="connsiteX1" fmla="*/ 12176501 w 12192000"/>
              <a:gd name="connsiteY1" fmla="*/ 22472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37756 w 12192000"/>
              <a:gd name="connsiteY1" fmla="*/ 317715 h 674016"/>
              <a:gd name="connsiteX2" fmla="*/ 12192000 w 12192000"/>
              <a:gd name="connsiteY2" fmla="*/ 674016 h 674016"/>
              <a:gd name="connsiteX3" fmla="*/ 0 w 12192000"/>
              <a:gd name="connsiteY3" fmla="*/ 674016 h 674016"/>
              <a:gd name="connsiteX4" fmla="*/ 0 w 12192000"/>
              <a:gd name="connsiteY4" fmla="*/ 0 h 674016"/>
              <a:gd name="connsiteX0" fmla="*/ 0 w 12192000"/>
              <a:gd name="connsiteY0" fmla="*/ 0 h 674016"/>
              <a:gd name="connsiteX1" fmla="*/ 12145505 w 12192000"/>
              <a:gd name="connsiteY1" fmla="*/ 263471 h 674016"/>
              <a:gd name="connsiteX2" fmla="*/ 12192000 w 12192000"/>
              <a:gd name="connsiteY2" fmla="*/ 674016 h 674016"/>
              <a:gd name="connsiteX3" fmla="*/ 0 w 12192000"/>
              <a:gd name="connsiteY3" fmla="*/ 674016 h 674016"/>
              <a:gd name="connsiteX4" fmla="*/ 0 w 12192000"/>
              <a:gd name="connsiteY4" fmla="*/ 0 h 67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74016">
                <a:moveTo>
                  <a:pt x="0" y="0"/>
                </a:moveTo>
                <a:lnTo>
                  <a:pt x="12145505" y="263471"/>
                </a:lnTo>
                <a:lnTo>
                  <a:pt x="12192000" y="674016"/>
                </a:lnTo>
                <a:lnTo>
                  <a:pt x="0" y="674016"/>
                </a:lnTo>
                <a:lnTo>
                  <a:pt x="0" y="0"/>
                </a:lnTo>
                <a:close/>
              </a:path>
            </a:pathLst>
          </a:custGeom>
          <a:solidFill>
            <a:srgbClr val="E90F2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F05997D-75F6-494C-9289-1E5EE31FBD4E}"/>
              </a:ext>
            </a:extLst>
          </p:cNvPr>
          <p:cNvSpPr/>
          <p:nvPr/>
        </p:nvSpPr>
        <p:spPr>
          <a:xfrm flipH="1">
            <a:off x="3417375" y="6164736"/>
            <a:ext cx="8774624" cy="693263"/>
          </a:xfrm>
          <a:prstGeom prst="rtTriangle">
            <a:avLst/>
          </a:prstGeom>
          <a:solidFill>
            <a:srgbClr val="19A1C3"/>
          </a:solidFill>
          <a:ln>
            <a:solidFill>
              <a:srgbClr val="19A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0A2D891-2109-4939-ABE3-AF7CFA03C0E2}"/>
              </a:ext>
            </a:extLst>
          </p:cNvPr>
          <p:cNvSpPr/>
          <p:nvPr/>
        </p:nvSpPr>
        <p:spPr>
          <a:xfrm>
            <a:off x="0" y="5940475"/>
            <a:ext cx="7315200" cy="917525"/>
          </a:xfrm>
          <a:prstGeom prst="rtTriangle">
            <a:avLst/>
          </a:prstGeom>
          <a:solidFill>
            <a:srgbClr val="823092"/>
          </a:solidFill>
          <a:ln>
            <a:solidFill>
              <a:srgbClr val="823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4701EA-389E-4CFF-8C2B-5642AFE9080B}"/>
              </a:ext>
            </a:extLst>
          </p:cNvPr>
          <p:cNvPicPr>
            <a:picLocks noChangeAspect="1"/>
          </p:cNvPicPr>
          <p:nvPr/>
        </p:nvPicPr>
        <p:blipFill>
          <a:blip r:embed="rId4"/>
          <a:stretch>
            <a:fillRect/>
          </a:stretch>
        </p:blipFill>
        <p:spPr>
          <a:xfrm>
            <a:off x="10712750" y="6173571"/>
            <a:ext cx="1618735" cy="802566"/>
          </a:xfrm>
          <a:prstGeom prst="rect">
            <a:avLst/>
          </a:prstGeom>
        </p:spPr>
      </p:pic>
      <p:pic>
        <p:nvPicPr>
          <p:cNvPr id="19" name="Picture 2">
            <a:extLst>
              <a:ext uri="{FF2B5EF4-FFF2-40B4-BE49-F238E27FC236}">
                <a16:creationId xmlns:a16="http://schemas.microsoft.com/office/drawing/2014/main" id="{6F9CED10-2798-4E1F-83AA-001EDE9E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5" y="6184054"/>
            <a:ext cx="637024" cy="635269"/>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Children outline">
            <a:extLst>
              <a:ext uri="{FF2B5EF4-FFF2-40B4-BE49-F238E27FC236}">
                <a16:creationId xmlns:a16="http://schemas.microsoft.com/office/drawing/2014/main" id="{EA241088-13E7-47B0-8A7D-24C0DEFB2E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47414" y="1854393"/>
            <a:ext cx="1122829" cy="1122829"/>
          </a:xfrm>
          <a:prstGeom prst="rect">
            <a:avLst/>
          </a:prstGeom>
        </p:spPr>
      </p:pic>
      <p:sp>
        <p:nvSpPr>
          <p:cNvPr id="2" name="TextBox 1">
            <a:extLst>
              <a:ext uri="{FF2B5EF4-FFF2-40B4-BE49-F238E27FC236}">
                <a16:creationId xmlns:a16="http://schemas.microsoft.com/office/drawing/2014/main" id="{63BB6FEC-E589-417A-B95E-CF91F0DC95FC}"/>
              </a:ext>
            </a:extLst>
          </p:cNvPr>
          <p:cNvSpPr txBox="1"/>
          <p:nvPr/>
        </p:nvSpPr>
        <p:spPr>
          <a:xfrm>
            <a:off x="4355807" y="1810300"/>
            <a:ext cx="506534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8,296 cases of blunt splenic injury</a:t>
            </a:r>
          </a:p>
          <a:p>
            <a:pPr marL="742950" lvl="1" indent="-285750">
              <a:buFont typeface="Arial" panose="020B0604020202020204" pitchFamily="34" charset="0"/>
              <a:buChar char="•"/>
            </a:pPr>
            <a:r>
              <a:rPr lang="en-US" sz="2400" dirty="0"/>
              <a:t>Male – 69.0% </a:t>
            </a:r>
          </a:p>
          <a:p>
            <a:pPr marL="742950" lvl="1" indent="-285750">
              <a:buFont typeface="Arial" panose="020B0604020202020204" pitchFamily="34" charset="0"/>
              <a:buChar char="•"/>
            </a:pPr>
            <a:r>
              <a:rPr lang="en-US" sz="2400" dirty="0"/>
              <a:t>Female – 31.0% </a:t>
            </a:r>
          </a:p>
        </p:txBody>
      </p:sp>
      <p:pic>
        <p:nvPicPr>
          <p:cNvPr id="5" name="Graphic 4" descr="Hospital outline">
            <a:extLst>
              <a:ext uri="{FF2B5EF4-FFF2-40B4-BE49-F238E27FC236}">
                <a16:creationId xmlns:a16="http://schemas.microsoft.com/office/drawing/2014/main" id="{E1AEA218-70C9-400A-9953-5836191935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509" y="3855136"/>
            <a:ext cx="1122829" cy="1122829"/>
          </a:xfrm>
          <a:prstGeom prst="rect">
            <a:avLst/>
          </a:prstGeom>
        </p:spPr>
      </p:pic>
      <p:sp>
        <p:nvSpPr>
          <p:cNvPr id="7" name="TextBox 6">
            <a:extLst>
              <a:ext uri="{FF2B5EF4-FFF2-40B4-BE49-F238E27FC236}">
                <a16:creationId xmlns:a16="http://schemas.microsoft.com/office/drawing/2014/main" id="{961767D5-7AA5-4693-97B8-96C7B558BEB3}"/>
              </a:ext>
            </a:extLst>
          </p:cNvPr>
          <p:cNvSpPr txBox="1"/>
          <p:nvPr/>
        </p:nvSpPr>
        <p:spPr>
          <a:xfrm>
            <a:off x="2244828" y="3807155"/>
            <a:ext cx="3526973" cy="1200329"/>
          </a:xfrm>
          <a:prstGeom prst="rect">
            <a:avLst/>
          </a:prstGeom>
          <a:noFill/>
        </p:spPr>
        <p:txBody>
          <a:bodyPr wrap="square" rtlCol="0">
            <a:spAutoFit/>
          </a:bodyPr>
          <a:lstStyle/>
          <a:p>
            <a:r>
              <a:rPr lang="en-US" sz="2400" b="1" dirty="0"/>
              <a:t>Hospital characteristics </a:t>
            </a:r>
          </a:p>
          <a:p>
            <a:pPr marL="285750" indent="-285750">
              <a:buFont typeface="Arial" panose="020B0604020202020204" pitchFamily="34" charset="0"/>
              <a:buChar char="•"/>
            </a:pPr>
            <a:r>
              <a:rPr lang="en-US" sz="2400" dirty="0"/>
              <a:t>74.3% Adult hospital  vs 25.7% Pediatric hospital</a:t>
            </a:r>
          </a:p>
        </p:txBody>
      </p:sp>
      <p:pic>
        <p:nvPicPr>
          <p:cNvPr id="13" name="Graphic 12" descr="Clipboard outline">
            <a:extLst>
              <a:ext uri="{FF2B5EF4-FFF2-40B4-BE49-F238E27FC236}">
                <a16:creationId xmlns:a16="http://schemas.microsoft.com/office/drawing/2014/main" id="{160B252F-3752-42D0-A6A1-81CFF0E6D3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7064" y="3855135"/>
            <a:ext cx="1122829" cy="1122829"/>
          </a:xfrm>
          <a:prstGeom prst="rect">
            <a:avLst/>
          </a:prstGeom>
        </p:spPr>
      </p:pic>
      <p:sp>
        <p:nvSpPr>
          <p:cNvPr id="25" name="TextBox 24">
            <a:extLst>
              <a:ext uri="{FF2B5EF4-FFF2-40B4-BE49-F238E27FC236}">
                <a16:creationId xmlns:a16="http://schemas.microsoft.com/office/drawing/2014/main" id="{1876A32C-319F-4E4A-BB2F-BD72B09FF62F}"/>
              </a:ext>
            </a:extLst>
          </p:cNvPr>
          <p:cNvSpPr txBox="1"/>
          <p:nvPr/>
        </p:nvSpPr>
        <p:spPr>
          <a:xfrm>
            <a:off x="7895968" y="3631721"/>
            <a:ext cx="3526973" cy="1569660"/>
          </a:xfrm>
          <a:prstGeom prst="rect">
            <a:avLst/>
          </a:prstGeom>
          <a:noFill/>
        </p:spPr>
        <p:txBody>
          <a:bodyPr wrap="square" rtlCol="0">
            <a:spAutoFit/>
          </a:bodyPr>
          <a:lstStyle/>
          <a:p>
            <a:r>
              <a:rPr lang="en-US" sz="2400" b="1" dirty="0"/>
              <a:t>Splenic injury Grade</a:t>
            </a:r>
          </a:p>
          <a:p>
            <a:pPr marL="285750" indent="-285750">
              <a:buFont typeface="Arial" panose="020B0604020202020204" pitchFamily="34" charset="0"/>
              <a:buChar char="•"/>
            </a:pPr>
            <a:r>
              <a:rPr lang="en-US" sz="2400" dirty="0"/>
              <a:t>Grade I  – 16.6%</a:t>
            </a:r>
          </a:p>
          <a:p>
            <a:pPr marL="285750" indent="-285750">
              <a:buFont typeface="Arial" panose="020B0604020202020204" pitchFamily="34" charset="0"/>
              <a:buChar char="•"/>
            </a:pPr>
            <a:r>
              <a:rPr lang="en-US" sz="2400" dirty="0"/>
              <a:t>Grade II or III – 43.1 %</a:t>
            </a:r>
          </a:p>
          <a:p>
            <a:pPr marL="285750" indent="-285750">
              <a:buFont typeface="Arial" panose="020B0604020202020204" pitchFamily="34" charset="0"/>
              <a:buChar char="•"/>
            </a:pPr>
            <a:r>
              <a:rPr lang="en-US" sz="2400" dirty="0"/>
              <a:t>Grade IV or V – 40.3%</a:t>
            </a:r>
          </a:p>
        </p:txBody>
      </p:sp>
    </p:spTree>
    <p:extLst>
      <p:ext uri="{BB962C8B-B14F-4D97-AF65-F5344CB8AC3E}">
        <p14:creationId xmlns:p14="http://schemas.microsoft.com/office/powerpoint/2010/main" val="146706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9503A7D10E94B810CCBEEE7D96ADC" ma:contentTypeVersion="14" ma:contentTypeDescription="Create a new document." ma:contentTypeScope="" ma:versionID="e4a933110b47020db0774495d4861fd5">
  <xsd:schema xmlns:xsd="http://www.w3.org/2001/XMLSchema" xmlns:xs="http://www.w3.org/2001/XMLSchema" xmlns:p="http://schemas.microsoft.com/office/2006/metadata/properties" xmlns:ns1="http://schemas.microsoft.com/sharepoint/v3" xmlns:ns3="932ae76c-6180-47a6-adc0-032bc7345bb0" xmlns:ns4="410f0034-c956-4458-8246-7ed0ed9afdc0" targetNamespace="http://schemas.microsoft.com/office/2006/metadata/properties" ma:root="true" ma:fieldsID="051e5d61a0b7c42548668edc3b7ebf23" ns1:_="" ns3:_="" ns4:_="">
    <xsd:import namespace="http://schemas.microsoft.com/sharepoint/v3"/>
    <xsd:import namespace="932ae76c-6180-47a6-adc0-032bc7345bb0"/>
    <xsd:import namespace="410f0034-c956-4458-8246-7ed0ed9afd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2ae76c-6180-47a6-adc0-032bc7345b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0f0034-c956-4458-8246-7ed0ed9afd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932ae76c-6180-47a6-adc0-032bc7345bb0" xsi:nil="true"/>
  </documentManagement>
</p:properties>
</file>

<file path=customXml/itemProps1.xml><?xml version="1.0" encoding="utf-8"?>
<ds:datastoreItem xmlns:ds="http://schemas.openxmlformats.org/officeDocument/2006/customXml" ds:itemID="{88189E24-416E-498B-8B4B-A014CE386E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2ae76c-6180-47a6-adc0-032bc7345bb0"/>
    <ds:schemaRef ds:uri="410f0034-c956-4458-8246-7ed0ed9afd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207B6A-A23B-43BC-94D2-6E34E7F5C370}">
  <ds:schemaRefs>
    <ds:schemaRef ds:uri="http://schemas.microsoft.com/sharepoint/v3/contenttype/forms"/>
  </ds:schemaRefs>
</ds:datastoreItem>
</file>

<file path=customXml/itemProps3.xml><?xml version="1.0" encoding="utf-8"?>
<ds:datastoreItem xmlns:ds="http://schemas.openxmlformats.org/officeDocument/2006/customXml" ds:itemID="{8ED60560-227A-42F1-9FE8-ADB70FBB1574}">
  <ds:schemaRefs>
    <ds:schemaRef ds:uri="http://schemas.microsoft.com/office/2006/documentManagement/types"/>
    <ds:schemaRef ds:uri="http://schemas.microsoft.com/office/2006/metadata/properties"/>
    <ds:schemaRef ds:uri="http://purl.org/dc/elements/1.1/"/>
    <ds:schemaRef ds:uri="http://schemas.microsoft.com/sharepoint/v3"/>
    <ds:schemaRef ds:uri="932ae76c-6180-47a6-adc0-032bc7345bb0"/>
    <ds:schemaRef ds:uri="http://schemas.openxmlformats.org/package/2006/metadata/core-properties"/>
    <ds:schemaRef ds:uri="http://purl.org/dc/terms/"/>
    <ds:schemaRef ds:uri="http://schemas.microsoft.com/office/infopath/2007/PartnerControls"/>
    <ds:schemaRef ds:uri="410f0034-c956-4458-8246-7ed0ed9afdc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7070</TotalTime>
  <Words>1482</Words>
  <Application>Microsoft Office PowerPoint</Application>
  <PresentationFormat>Widescreen</PresentationFormat>
  <Paragraphs>199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National Management Trends in Pediatric Splenic Trauma a Database Study – Are We There Yet? </vt:lpstr>
      <vt:lpstr>PowerPoint Presentation</vt:lpstr>
      <vt:lpstr>Blunt Traumatic Splenic Injury</vt:lpstr>
      <vt:lpstr>Splenic Injury Intervention </vt:lpstr>
      <vt:lpstr>Splenic Injury Intervention </vt:lpstr>
      <vt:lpstr>Aims</vt:lpstr>
      <vt:lpstr>Methods</vt:lpstr>
      <vt:lpstr>Methods</vt:lpstr>
      <vt:lpstr>Demographic and characteristics</vt:lpstr>
      <vt:lpstr>Management Trends</vt:lpstr>
      <vt:lpstr>Factors Associated with Operative Management </vt:lpstr>
      <vt:lpstr>Factors Associated with Operative Management </vt:lpstr>
      <vt:lpstr>Factors Associated with Operative Management </vt:lpstr>
      <vt:lpstr>Financial Outcomes</vt:lpstr>
      <vt:lpstr>Limitations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Management Trends in Pediatric Splenic Trauma a Database Study – Are We There Yet?</dc:title>
  <dc:creator>Eldredge, Richard</dc:creator>
  <cp:lastModifiedBy>Eldredge, Richard</cp:lastModifiedBy>
  <cp:revision>3</cp:revision>
  <dcterms:created xsi:type="dcterms:W3CDTF">2023-06-29T19:24:05Z</dcterms:created>
  <dcterms:modified xsi:type="dcterms:W3CDTF">2023-07-10T09:33:19Z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0x010100DA79503A7D10E94B810CCBEEE7D96ADC</vt:lpwstr>
  </property>
</Properties>
</file>